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1" r:id="rId3"/>
    <p:sldId id="262" r:id="rId4"/>
    <p:sldId id="265" r:id="rId5"/>
    <p:sldId id="271" r:id="rId6"/>
    <p:sldId id="266" r:id="rId7"/>
    <p:sldId id="263" r:id="rId8"/>
    <p:sldId id="264" r:id="rId9"/>
    <p:sldId id="274" r:id="rId10"/>
    <p:sldId id="273" r:id="rId11"/>
    <p:sldId id="268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3229"/>
    <a:srgbClr val="003374"/>
    <a:srgbClr val="53A3E6"/>
    <a:srgbClr val="ECF3F9"/>
    <a:srgbClr val="FFC900"/>
    <a:srgbClr val="173A8D"/>
    <a:srgbClr val="129481"/>
    <a:srgbClr val="0F2741"/>
    <a:srgbClr val="001736"/>
    <a:srgbClr val="C9A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35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C2A065-E062-4F0E-975E-D2A1E8372986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542B23-ECBC-49C5-A2AB-EFC13DA14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416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65729"/>
            <a:ext cx="788670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91547"/>
            <a:ext cx="7886699" cy="977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81" y="80963"/>
            <a:ext cx="9143999" cy="68579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DA6C72E-AE5F-2DBB-46A7-C81535374020}"/>
              </a:ext>
            </a:extLst>
          </p:cNvPr>
          <p:cNvSpPr txBox="1"/>
          <p:nvPr/>
        </p:nvSpPr>
        <p:spPr>
          <a:xfrm>
            <a:off x="2728686" y="2099007"/>
            <a:ext cx="384628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125"/>
              </a:spcBef>
            </a:pPr>
            <a:r>
              <a:rPr lang="ru-RU" sz="2400" b="1" i="0" u="none" strike="noStrike" cap="all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Мовно-літературна</a:t>
            </a:r>
            <a:r>
              <a:rPr lang="ru-RU" sz="2400" b="1" i="0" u="none" strike="noStrike" cap="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u="none" strike="noStrike" cap="all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освітня</a:t>
            </a:r>
            <a:r>
              <a:rPr lang="ru-RU" sz="2400" b="1" i="0" u="none" strike="noStrike" cap="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u="none" strike="noStrike" cap="all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sz="2400" b="1" i="0" u="none" strike="noStrike" cap="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i="0" u="none" strike="noStrike" cap="all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400" b="1" i="0" u="none" strike="noStrike" cap="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мова та </a:t>
            </a:r>
            <a:r>
              <a:rPr lang="ru-RU" sz="2400" b="1" i="0" u="none" strike="noStrike" cap="all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</a:t>
            </a:r>
            <a:r>
              <a:rPr lang="ru-RU" sz="2400" b="1" i="0" u="none" strike="noStrike" cap="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u="none" strike="noStrike" cap="all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зарубіжна</a:t>
            </a:r>
            <a:r>
              <a:rPr lang="ru-RU" sz="2400" b="1" i="0" u="none" strike="noStrike" cap="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u="none" strike="noStrike" cap="all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</a:t>
            </a:r>
            <a:r>
              <a:rPr lang="ru-RU" sz="2400" b="1" i="0" u="none" strike="noStrike" cap="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Text 2">
            <a:extLst>
              <a:ext uri="{FF2B5EF4-FFF2-40B4-BE49-F238E27FC236}">
                <a16:creationId xmlns:a16="http://schemas.microsoft.com/office/drawing/2014/main" id="{F32FA021-FCF3-70FF-9FE3-826C4CF6BB1A}"/>
              </a:ext>
            </a:extLst>
          </p:cNvPr>
          <p:cNvSpPr/>
          <p:nvPr/>
        </p:nvSpPr>
        <p:spPr>
          <a:xfrm>
            <a:off x="3147291" y="6545407"/>
            <a:ext cx="1580769" cy="47451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uk-UA" sz="1650" b="1" dirty="0">
                <a:solidFill>
                  <a:schemeClr val="bg1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Н</a:t>
            </a:r>
            <a:r>
              <a:rPr lang="en-US" sz="1650" b="1" dirty="0" err="1">
                <a:solidFill>
                  <a:schemeClr val="bg1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аказ</a:t>
            </a:r>
            <a:r>
              <a:rPr lang="en-US" sz="1650" b="1" dirty="0">
                <a:solidFill>
                  <a:schemeClr val="bg1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 МОН №1093 </a:t>
            </a:r>
            <a:r>
              <a:rPr lang="en-US" sz="1650" b="1" dirty="0" err="1">
                <a:solidFill>
                  <a:schemeClr val="bg1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від</a:t>
            </a:r>
            <a:r>
              <a:rPr lang="en-US" sz="1650" b="1" dirty="0">
                <a:solidFill>
                  <a:schemeClr val="bg1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 02.08.202</a:t>
            </a:r>
            <a:r>
              <a:rPr lang="uk-UA" sz="1650" b="1" dirty="0">
                <a:solidFill>
                  <a:schemeClr val="bg1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4</a:t>
            </a:r>
            <a:endParaRPr lang="en-US" sz="165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652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CA62219-6DE2-787A-5875-34F951D28B7E}"/>
              </a:ext>
            </a:extLst>
          </p:cNvPr>
          <p:cNvSpPr txBox="1"/>
          <p:nvPr/>
        </p:nvSpPr>
        <p:spPr>
          <a:xfrm>
            <a:off x="1359394" y="3348158"/>
            <a:ext cx="69477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ключових </a:t>
            </a:r>
            <a:r>
              <a:rPr lang="uk-UA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компетентностей</a:t>
            </a:r>
            <a:endParaRPr lang="uk-UA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Готують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реального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3D4C6A-DE55-141C-4D4F-52025D0E8999}"/>
              </a:ext>
            </a:extLst>
          </p:cNvPr>
          <p:cNvSpPr txBox="1"/>
          <p:nvPr/>
        </p:nvSpPr>
        <p:spPr>
          <a:xfrm>
            <a:off x="1359394" y="454017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 співпраці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Вчителі та учні - однодумці.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C1AA47-C4C6-0AE4-CAD0-3C0720BBD0CE}"/>
              </a:ext>
            </a:extLst>
          </p:cNvPr>
          <p:cNvSpPr txBox="1"/>
          <p:nvPr/>
        </p:nvSpPr>
        <p:spPr>
          <a:xfrm>
            <a:off x="1359394" y="5713127"/>
            <a:ext cx="70898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Індивідуалізація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здобутків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E551A6-1E2B-5C2E-970F-E7B1FF0A2CBE}"/>
              </a:ext>
            </a:extLst>
          </p:cNvPr>
          <p:cNvSpPr txBox="1"/>
          <p:nvPr/>
        </p:nvSpPr>
        <p:spPr>
          <a:xfrm>
            <a:off x="1292430" y="1786814"/>
            <a:ext cx="642916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Зміщення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акцентів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запам'ятовування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55A8C2-ECCE-D6E4-880B-36FD20FC93C4}"/>
              </a:ext>
            </a:extLst>
          </p:cNvPr>
          <p:cNvSpPr txBox="1"/>
          <p:nvPr/>
        </p:nvSpPr>
        <p:spPr>
          <a:xfrm>
            <a:off x="2547257" y="985352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 у критеріях</a:t>
            </a:r>
          </a:p>
        </p:txBody>
      </p:sp>
    </p:spTree>
    <p:extLst>
      <p:ext uri="{BB962C8B-B14F-4D97-AF65-F5344CB8AC3E}">
        <p14:creationId xmlns:p14="http://schemas.microsoft.com/office/powerpoint/2010/main" val="1595138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29B4BB3C-CCE0-F7C6-F36D-1040914C5454}"/>
              </a:ext>
            </a:extLst>
          </p:cNvPr>
          <p:cNvSpPr/>
          <p:nvPr/>
        </p:nvSpPr>
        <p:spPr>
          <a:xfrm>
            <a:off x="1198382" y="862234"/>
            <a:ext cx="7323058" cy="71699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600"/>
              </a:lnSpc>
              <a:buNone/>
            </a:pPr>
            <a:r>
              <a:rPr lang="en-US" sz="4500" dirty="0">
                <a:solidFill>
                  <a:schemeClr val="bg1"/>
                </a:solidFill>
                <a:latin typeface="Alexandria Semi Bold" pitchFamily="34" charset="0"/>
                <a:ea typeface="Alexandria Semi Bold" pitchFamily="34" charset="-122"/>
                <a:cs typeface="Alexandria Semi Bold" pitchFamily="34" charset="-120"/>
              </a:rPr>
              <a:t>Висновки та рекомендації</a:t>
            </a:r>
            <a:endParaRPr lang="en-US" sz="45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EDF7E838-B157-8CEC-597E-DFB85BF3A8EA}"/>
              </a:ext>
            </a:extLst>
          </p:cNvPr>
          <p:cNvSpPr/>
          <p:nvPr/>
        </p:nvSpPr>
        <p:spPr>
          <a:xfrm>
            <a:off x="1059543" y="1878185"/>
            <a:ext cx="7024914" cy="94126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5A25299D-D344-BF06-3D6A-E39B637FE3DA}"/>
              </a:ext>
            </a:extLst>
          </p:cNvPr>
          <p:cNvSpPr/>
          <p:nvPr/>
        </p:nvSpPr>
        <p:spPr>
          <a:xfrm>
            <a:off x="1059543" y="3106058"/>
            <a:ext cx="7024914" cy="91363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1DB4AE95-E0B0-4803-A281-6E52E944B90D}"/>
              </a:ext>
            </a:extLst>
          </p:cNvPr>
          <p:cNvSpPr/>
          <p:nvPr/>
        </p:nvSpPr>
        <p:spPr>
          <a:xfrm>
            <a:off x="1059543" y="4354286"/>
            <a:ext cx="7024914" cy="91363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310D2AE9-D5D2-EE64-1EA8-881825041209}"/>
              </a:ext>
            </a:extLst>
          </p:cNvPr>
          <p:cNvSpPr/>
          <p:nvPr/>
        </p:nvSpPr>
        <p:spPr>
          <a:xfrm>
            <a:off x="1022282" y="5602514"/>
            <a:ext cx="7024914" cy="9136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 2">
            <a:extLst>
              <a:ext uri="{FF2B5EF4-FFF2-40B4-BE49-F238E27FC236}">
                <a16:creationId xmlns:a16="http://schemas.microsoft.com/office/drawing/2014/main" id="{46593A4F-729E-3F32-CDE9-94ED63CDE018}"/>
              </a:ext>
            </a:extLst>
          </p:cNvPr>
          <p:cNvSpPr/>
          <p:nvPr/>
        </p:nvSpPr>
        <p:spPr>
          <a:xfrm>
            <a:off x="1258913" y="1895958"/>
            <a:ext cx="3076456" cy="3584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80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Alexandria Semi Bold" pitchFamily="34" charset="0"/>
                <a:ea typeface="Alexandria Semi Bold" pitchFamily="34" charset="-122"/>
                <a:cs typeface="Alexandria Semi Bold" pitchFamily="34" charset="-120"/>
              </a:rPr>
              <a:t>Гнучкість оцінювання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8188EDA7-D4D3-1104-0D87-0B601A5978C5}"/>
              </a:ext>
            </a:extLst>
          </p:cNvPr>
          <p:cNvSpPr/>
          <p:nvPr/>
        </p:nvSpPr>
        <p:spPr>
          <a:xfrm>
            <a:off x="1198382" y="2345150"/>
            <a:ext cx="7167086" cy="34873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00"/>
              </a:lnSpc>
              <a:buNone/>
            </a:pPr>
            <a:r>
              <a:rPr lang="en-US" sz="2000" dirty="0">
                <a:solidFill>
                  <a:schemeClr val="bg1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Врахування індивідуальних особливостей учнів</a:t>
            </a:r>
            <a:r>
              <a:rPr lang="en-US" sz="1700" dirty="0">
                <a:solidFill>
                  <a:srgbClr val="3B3535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.</a:t>
            </a:r>
            <a:endParaRPr lang="en-US" sz="1700" dirty="0"/>
          </a:p>
        </p:txBody>
      </p:sp>
      <p:sp>
        <p:nvSpPr>
          <p:cNvPr id="10" name="Text 5">
            <a:extLst>
              <a:ext uri="{FF2B5EF4-FFF2-40B4-BE49-F238E27FC236}">
                <a16:creationId xmlns:a16="http://schemas.microsoft.com/office/drawing/2014/main" id="{5AE9AEED-9BE4-8B89-BD7F-518BBCE2D62D}"/>
              </a:ext>
            </a:extLst>
          </p:cNvPr>
          <p:cNvSpPr/>
          <p:nvPr/>
        </p:nvSpPr>
        <p:spPr>
          <a:xfrm>
            <a:off x="1141524" y="3126414"/>
            <a:ext cx="4464368" cy="3584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80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Alexandria Semi Bold" pitchFamily="34" charset="0"/>
                <a:ea typeface="Alexandria Semi Bold" pitchFamily="34" charset="-122"/>
                <a:cs typeface="Alexandria Semi Bold" pitchFamily="34" charset="-120"/>
              </a:rPr>
              <a:t>Розвиток критичного мислення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1" name="Text 6">
            <a:extLst>
              <a:ext uri="{FF2B5EF4-FFF2-40B4-BE49-F238E27FC236}">
                <a16:creationId xmlns:a16="http://schemas.microsoft.com/office/drawing/2014/main" id="{A903F58B-D58D-79EA-B68C-05B26A7D4965}"/>
              </a:ext>
            </a:extLst>
          </p:cNvPr>
          <p:cNvSpPr/>
          <p:nvPr/>
        </p:nvSpPr>
        <p:spPr>
          <a:xfrm>
            <a:off x="1276368" y="3465067"/>
            <a:ext cx="7167086" cy="30645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00"/>
              </a:lnSpc>
              <a:buNone/>
            </a:pPr>
            <a:r>
              <a:rPr lang="en-US" sz="2000" dirty="0">
                <a:solidFill>
                  <a:schemeClr val="bg1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Заохочення аналітичних та творчих здібностей</a:t>
            </a:r>
            <a:r>
              <a:rPr lang="en-US" sz="1700" dirty="0">
                <a:solidFill>
                  <a:srgbClr val="3B3535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.</a:t>
            </a:r>
            <a:endParaRPr lang="en-US" sz="1700" dirty="0"/>
          </a:p>
        </p:txBody>
      </p:sp>
      <p:sp>
        <p:nvSpPr>
          <p:cNvPr id="12" name="Text 8">
            <a:extLst>
              <a:ext uri="{FF2B5EF4-FFF2-40B4-BE49-F238E27FC236}">
                <a16:creationId xmlns:a16="http://schemas.microsoft.com/office/drawing/2014/main" id="{0357FEB3-33D0-3ADE-FBE6-404C00100BCB}"/>
              </a:ext>
            </a:extLst>
          </p:cNvPr>
          <p:cNvSpPr/>
          <p:nvPr/>
        </p:nvSpPr>
        <p:spPr>
          <a:xfrm>
            <a:off x="1198382" y="4405036"/>
            <a:ext cx="3742968" cy="3584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80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Alexandria Semi Bold" pitchFamily="34" charset="0"/>
                <a:ea typeface="Alexandria Semi Bold" pitchFamily="34" charset="-122"/>
                <a:cs typeface="Alexandria Semi Bold" pitchFamily="34" charset="-120"/>
              </a:rPr>
              <a:t>Міждисциплінарний підхід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3" name="Text 9">
            <a:extLst>
              <a:ext uri="{FF2B5EF4-FFF2-40B4-BE49-F238E27FC236}">
                <a16:creationId xmlns:a16="http://schemas.microsoft.com/office/drawing/2014/main" id="{CEF4C45A-021E-5A2F-115F-4DC0C27711A9}"/>
              </a:ext>
            </a:extLst>
          </p:cNvPr>
          <p:cNvSpPr/>
          <p:nvPr/>
        </p:nvSpPr>
        <p:spPr>
          <a:xfrm>
            <a:off x="1156038" y="4721766"/>
            <a:ext cx="7167086" cy="34873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00"/>
              </a:lnSpc>
              <a:buNone/>
            </a:pPr>
            <a:r>
              <a:rPr lang="en-US" sz="2000" dirty="0">
                <a:solidFill>
                  <a:schemeClr val="bg1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Інтеграція знань з різних предметів.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4" name="Text 11">
            <a:extLst>
              <a:ext uri="{FF2B5EF4-FFF2-40B4-BE49-F238E27FC236}">
                <a16:creationId xmlns:a16="http://schemas.microsoft.com/office/drawing/2014/main" id="{7BB457CE-A4EC-DA28-1EB4-23E8A60DDC10}"/>
              </a:ext>
            </a:extLst>
          </p:cNvPr>
          <p:cNvSpPr/>
          <p:nvPr/>
        </p:nvSpPr>
        <p:spPr>
          <a:xfrm>
            <a:off x="1096804" y="5637269"/>
            <a:ext cx="3475196" cy="3584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80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Alexandria Semi Bold" pitchFamily="34" charset="0"/>
                <a:ea typeface="Alexandria Semi Bold" pitchFamily="34" charset="-122"/>
                <a:cs typeface="Alexandria Semi Bold" pitchFamily="34" charset="-120"/>
              </a:rPr>
              <a:t>Постійне вдосконалення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5" name="Text 12">
            <a:extLst>
              <a:ext uri="{FF2B5EF4-FFF2-40B4-BE49-F238E27FC236}">
                <a16:creationId xmlns:a16="http://schemas.microsoft.com/office/drawing/2014/main" id="{701FDFA3-9609-D006-9648-704648BCC692}"/>
              </a:ext>
            </a:extLst>
          </p:cNvPr>
          <p:cNvSpPr/>
          <p:nvPr/>
        </p:nvSpPr>
        <p:spPr>
          <a:xfrm>
            <a:off x="1059543" y="5981291"/>
            <a:ext cx="7167086" cy="34873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00"/>
              </a:lnSpc>
              <a:buNone/>
            </a:pPr>
            <a:r>
              <a:rPr lang="en-US" sz="2000" dirty="0">
                <a:solidFill>
                  <a:schemeClr val="bg1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Необхідність регулярного оновлення методів оцінювання</a:t>
            </a:r>
            <a:r>
              <a:rPr lang="en-US" sz="1700" dirty="0">
                <a:solidFill>
                  <a:srgbClr val="3B3535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.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494366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1DDE69-BB0D-604C-9299-71C179C93436}"/>
              </a:ext>
            </a:extLst>
          </p:cNvPr>
          <p:cNvSpPr txBox="1"/>
          <p:nvPr/>
        </p:nvSpPr>
        <p:spPr>
          <a:xfrm rot="10800000" flipV="1">
            <a:off x="2937163" y="1979574"/>
            <a:ext cx="6308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944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2606B3-0949-C766-0F03-51FDB6EECC69}"/>
              </a:ext>
            </a:extLst>
          </p:cNvPr>
          <p:cNvSpPr txBox="1"/>
          <p:nvPr/>
        </p:nvSpPr>
        <p:spPr>
          <a:xfrm>
            <a:off x="1295400" y="1166843"/>
            <a:ext cx="697992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 мовно-літературної освітньої галузі     </a:t>
            </a:r>
          </a:p>
          <a:p>
            <a:endParaRPr lang="uk-UA" sz="24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компетентних мовців і читачів, які </a:t>
            </a:r>
          </a:p>
          <a:p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володіють українською мовою,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читають інформаційні та художні тексти, зокрема класичної та сучасної художньої літератури (української та зарубіжної), </a:t>
            </a:r>
          </a:p>
          <a:p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для духовного, культурного та національного       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самовираження та міжкультурного діалогу, для 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збагачення </a:t>
            </a:r>
            <a:r>
              <a:rPr lang="uk-UA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</a:t>
            </a: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-чуттєвого досвіду, творчої 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самореалізації, формування ціннісних орієнтацій 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ставлень.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943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F7792F-6DA0-9C18-4475-B1354F2A25D7}"/>
              </a:ext>
            </a:extLst>
          </p:cNvPr>
          <p:cNvSpPr txBox="1"/>
          <p:nvPr/>
        </p:nvSpPr>
        <p:spPr>
          <a:xfrm>
            <a:off x="1522639" y="968313"/>
            <a:ext cx="6891687" cy="4095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875"/>
              </a:spcBef>
              <a:spcAft>
                <a:spcPts val="938"/>
              </a:spcAft>
            </a:pPr>
            <a:r>
              <a:rPr lang="uk-UA" sz="24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Базові знання</a:t>
            </a:r>
          </a:p>
          <a:p>
            <a:pPr algn="l">
              <a:spcAft>
                <a:spcPts val="750"/>
              </a:spcAft>
            </a:pPr>
            <a:r>
              <a:rPr lang="uk-UA" sz="24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Держстандартом передбачено, що школярі мають опанувати базові знання мовно-літературної освітньої галузі за такими напрямами:</a:t>
            </a:r>
          </a:p>
          <a:p>
            <a:pPr algn="l">
              <a:spcAft>
                <a:spcPts val="938"/>
              </a:spcAft>
              <a:buFont typeface="Arial" panose="020B0604020202020204" pitchFamily="34" charset="0"/>
              <a:buChar char="•"/>
            </a:pPr>
            <a:r>
              <a:rPr lang="uk-UA" sz="24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інформація;</a:t>
            </a:r>
          </a:p>
          <a:p>
            <a:pPr algn="l">
              <a:spcAft>
                <a:spcPts val="938"/>
              </a:spcAft>
              <a:buFont typeface="Arial" panose="020B0604020202020204" pitchFamily="34" charset="0"/>
              <a:buChar char="•"/>
            </a:pPr>
            <a:r>
              <a:rPr lang="uk-UA" sz="24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комунікація; </a:t>
            </a:r>
          </a:p>
          <a:p>
            <a:pPr algn="l">
              <a:spcAft>
                <a:spcPts val="938"/>
              </a:spcAft>
              <a:buFont typeface="Arial" panose="020B0604020202020204" pitchFamily="34" charset="0"/>
              <a:buChar char="•"/>
            </a:pPr>
            <a:r>
              <a:rPr lang="uk-UA" sz="24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текст;</a:t>
            </a:r>
          </a:p>
          <a:p>
            <a:pPr algn="l">
              <a:spcAft>
                <a:spcPts val="938"/>
              </a:spcAft>
              <a:buFont typeface="Arial" panose="020B0604020202020204" pitchFamily="34" charset="0"/>
              <a:buChar char="•"/>
            </a:pPr>
            <a:r>
              <a:rPr lang="uk-UA" sz="24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літературний твір;</a:t>
            </a:r>
          </a:p>
          <a:p>
            <a:pPr algn="l">
              <a:spcAft>
                <a:spcPts val="938"/>
              </a:spcAft>
              <a:buFont typeface="Arial" panose="020B0604020202020204" pitchFamily="34" charset="0"/>
              <a:buChar char="•"/>
            </a:pPr>
            <a:r>
              <a:rPr lang="uk-UA" sz="24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мовні</a:t>
            </a:r>
            <a:r>
              <a:rPr lang="uk-UA" sz="24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засоби</a:t>
            </a:r>
          </a:p>
        </p:txBody>
      </p:sp>
    </p:spTree>
    <p:extLst>
      <p:ext uri="{BB962C8B-B14F-4D97-AF65-F5344CB8AC3E}">
        <p14:creationId xmlns:p14="http://schemas.microsoft.com/office/powerpoint/2010/main" val="822872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882D93-750B-CDE2-8FA7-FBFF8045912A}"/>
              </a:ext>
            </a:extLst>
          </p:cNvPr>
          <p:cNvSpPr txBox="1"/>
          <p:nvPr/>
        </p:nvSpPr>
        <p:spPr>
          <a:xfrm>
            <a:off x="840509" y="988292"/>
            <a:ext cx="7961746" cy="50885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750"/>
              </a:spcAft>
            </a:pP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Передбачається, що на основі здобутих знань з української мови, української літератури, зарубіжної літератури школярі опанують такі вміння та навички      ( галузеві критерії) : </a:t>
            </a:r>
          </a:p>
          <a:p>
            <a:pPr algn="l">
              <a:spcAft>
                <a:spcPts val="938"/>
              </a:spcAft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 з іншими особами в усній формі, сприймання та використання інформації для досягнення життєвих цілей у різних комунікативних ситуаціях;</a:t>
            </a:r>
          </a:p>
          <a:p>
            <a:pPr algn="l">
              <a:spcAft>
                <a:spcPts val="938"/>
              </a:spcAft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сприймання, аналіз, інтерпретація, використання та критична оцінка інформації в інформаційних, художніх текстах класичної та сучасної художньої літератури та </a:t>
            </a:r>
            <a:r>
              <a:rPr lang="uk-UA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медіатекстах</a:t>
            </a: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збагачення власного досвіду й духовного розвитку;</a:t>
            </a:r>
          </a:p>
          <a:p>
            <a:pPr algn="l">
              <a:spcAft>
                <a:spcPts val="938"/>
              </a:spcAft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висловлення власної думки, почуттів, ставлень та ідей, взаємодія з іншими особами у письмовій формі, зокрема інтерпретуючи інформаційні та художні тексти класичної та сучасної художньої літератури (української та зарубіжної); </a:t>
            </a:r>
          </a:p>
          <a:p>
            <a:pPr algn="l">
              <a:spcAft>
                <a:spcPts val="938"/>
              </a:spcAft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 з іншими особами в цифровому просторі з дотриманням норм літературної мови;</a:t>
            </a:r>
          </a:p>
          <a:p>
            <a:pPr algn="l">
              <a:spcAft>
                <a:spcPts val="938"/>
              </a:spcAft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індивідуального мовлення, використання мови для власної </a:t>
            </a:r>
            <a:r>
              <a:rPr lang="uk-UA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мовної</a:t>
            </a: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творчості, спостереження та аналіз </a:t>
            </a:r>
            <a:r>
              <a:rPr lang="uk-UA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мовних</a:t>
            </a: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літературних явищ.</a:t>
            </a:r>
          </a:p>
        </p:txBody>
      </p:sp>
    </p:spTree>
    <p:extLst>
      <p:ext uri="{BB962C8B-B14F-4D97-AF65-F5344CB8AC3E}">
        <p14:creationId xmlns:p14="http://schemas.microsoft.com/office/powerpoint/2010/main" val="749783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59879D-0736-6891-5C87-2E80015ED01A}"/>
              </a:ext>
            </a:extLst>
          </p:cNvPr>
          <p:cNvSpPr txBox="1"/>
          <p:nvPr/>
        </p:nvSpPr>
        <p:spPr>
          <a:xfrm>
            <a:off x="696686" y="810068"/>
            <a:ext cx="8447313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</a:rPr>
              <a:t>      </a:t>
            </a: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 завдань за групами</a:t>
            </a:r>
          </a:p>
          <a:p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результатів для мовно-літературної галузі </a:t>
            </a:r>
          </a:p>
          <a:p>
            <a:endPara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Усно взаємодіє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аудіювання; усний переказ; усний твір; діалог або інші види діяльності на розсуд учителя.</a:t>
            </a:r>
          </a:p>
          <a:p>
            <a:pPr marL="457200" indent="-457200">
              <a:buAutoNum type="arabicPeriod"/>
            </a:pP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Працює з текстом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читання мовчки / вголос або інші види діяльності на розсуд учителя. </a:t>
            </a:r>
          </a:p>
          <a:p>
            <a:pPr marL="457200" indent="-457200">
              <a:buAutoNum type="arabicPeriod"/>
            </a:pP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Письмово взаємодіє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переказ; твір; есе; диктант або інші види діяльності на розсуд учителя. </a:t>
            </a:r>
          </a:p>
          <a:p>
            <a:pPr marL="457200" indent="-457200">
              <a:buAutoNum type="arabicPeriod"/>
            </a:pP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Досліджує мовлення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контрольна робота з </a:t>
            </a:r>
            <a:r>
              <a:rPr lang="uk-UA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мовної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теми (тести / завдання або інші види діяльності на розсуд учителя).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806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C6B95CDE-78F3-CFCB-ECC6-59EE16A2B168}"/>
              </a:ext>
            </a:extLst>
          </p:cNvPr>
          <p:cNvSpPr/>
          <p:nvPr/>
        </p:nvSpPr>
        <p:spPr>
          <a:xfrm>
            <a:off x="2426551" y="835446"/>
            <a:ext cx="4634954" cy="10151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969"/>
              </a:lnSpc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Alexandria Semi Bold" pitchFamily="34" charset="-122"/>
                <a:cs typeface="Times New Roman" panose="02020603050405020304" pitchFamily="18" charset="0"/>
              </a:rPr>
              <a:t>Українська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Alexandria Semi Bold" pitchFamily="34" charset="-122"/>
                <a:cs typeface="Times New Roman" panose="02020603050405020304" pitchFamily="18" charset="0"/>
              </a:rPr>
              <a:t>мова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Alexandria Semi Bold" pitchFamily="34" charset="-122"/>
                <a:cs typeface="Times New Roman" panose="02020603050405020304" pitchFamily="18" charset="0"/>
              </a:rPr>
              <a:t>:</a:t>
            </a:r>
            <a:endParaRPr lang="uk-UA" sz="3200" b="1" dirty="0">
              <a:solidFill>
                <a:schemeClr val="bg1"/>
              </a:solidFill>
              <a:latin typeface="Times New Roman" panose="02020603050405020304" pitchFamily="18" charset="0"/>
              <a:ea typeface="Alexandria Semi Bold" pitchFamily="34" charset="-122"/>
              <a:cs typeface="Times New Roman" panose="02020603050405020304" pitchFamily="18" charset="0"/>
            </a:endParaRPr>
          </a:p>
          <a:p>
            <a:pPr>
              <a:lnSpc>
                <a:spcPts val="3969"/>
              </a:lnSpc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Alexandria Semi Bold" pitchFamily="34" charset="-122"/>
                <a:cs typeface="Times New Roman" panose="02020603050405020304" pitchFamily="18" charset="0"/>
              </a:rPr>
              <a:t> критерії оцінювання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3">
            <a:extLst>
              <a:ext uri="{FF2B5EF4-FFF2-40B4-BE49-F238E27FC236}">
                <a16:creationId xmlns:a16="http://schemas.microsoft.com/office/drawing/2014/main" id="{ECDF83DD-DBD8-C20B-29DD-29AFEF20DC44}"/>
              </a:ext>
            </a:extLst>
          </p:cNvPr>
          <p:cNvSpPr/>
          <p:nvPr/>
        </p:nvSpPr>
        <p:spPr>
          <a:xfrm>
            <a:off x="1204693" y="2459028"/>
            <a:ext cx="1348859" cy="3950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3100"/>
              </a:lnSpc>
              <a:buNone/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Низький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4">
            <a:extLst>
              <a:ext uri="{FF2B5EF4-FFF2-40B4-BE49-F238E27FC236}">
                <a16:creationId xmlns:a16="http://schemas.microsoft.com/office/drawing/2014/main" id="{846496B4-81E4-CE3F-04C4-309D734243CF}"/>
              </a:ext>
            </a:extLst>
          </p:cNvPr>
          <p:cNvSpPr/>
          <p:nvPr/>
        </p:nvSpPr>
        <p:spPr>
          <a:xfrm>
            <a:off x="3021251" y="2433859"/>
            <a:ext cx="1345049" cy="3950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3100"/>
              </a:lnSpc>
              <a:buNone/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Середній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5">
            <a:extLst>
              <a:ext uri="{FF2B5EF4-FFF2-40B4-BE49-F238E27FC236}">
                <a16:creationId xmlns:a16="http://schemas.microsoft.com/office/drawing/2014/main" id="{B911FBD1-EC91-6630-4E90-D55BB2B7CFA4}"/>
              </a:ext>
            </a:extLst>
          </p:cNvPr>
          <p:cNvSpPr/>
          <p:nvPr/>
        </p:nvSpPr>
        <p:spPr>
          <a:xfrm>
            <a:off x="5087560" y="2433859"/>
            <a:ext cx="1345049" cy="3950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3100"/>
              </a:lnSpc>
              <a:buNone/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Достатній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6">
            <a:extLst>
              <a:ext uri="{FF2B5EF4-FFF2-40B4-BE49-F238E27FC236}">
                <a16:creationId xmlns:a16="http://schemas.microsoft.com/office/drawing/2014/main" id="{C615A81A-34F4-A08B-BFDE-1673937D6980}"/>
              </a:ext>
            </a:extLst>
          </p:cNvPr>
          <p:cNvSpPr/>
          <p:nvPr/>
        </p:nvSpPr>
        <p:spPr>
          <a:xfrm>
            <a:off x="7153869" y="2433860"/>
            <a:ext cx="1348859" cy="3950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3100"/>
              </a:lnSpc>
              <a:buNone/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Високий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8">
            <a:extLst>
              <a:ext uri="{FF2B5EF4-FFF2-40B4-BE49-F238E27FC236}">
                <a16:creationId xmlns:a16="http://schemas.microsoft.com/office/drawing/2014/main" id="{59187E7E-A721-FAA7-2FAA-28324BE17579}"/>
              </a:ext>
            </a:extLst>
          </p:cNvPr>
          <p:cNvSpPr/>
          <p:nvPr/>
        </p:nvSpPr>
        <p:spPr>
          <a:xfrm>
            <a:off x="1275400" y="3337486"/>
            <a:ext cx="1348859" cy="790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10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Базові знання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13">
            <a:extLst>
              <a:ext uri="{FF2B5EF4-FFF2-40B4-BE49-F238E27FC236}">
                <a16:creationId xmlns:a16="http://schemas.microsoft.com/office/drawing/2014/main" id="{8FE43CE1-2B78-40B4-ADD4-F304355EB081}"/>
              </a:ext>
            </a:extLst>
          </p:cNvPr>
          <p:cNvSpPr/>
          <p:nvPr/>
        </p:nvSpPr>
        <p:spPr>
          <a:xfrm>
            <a:off x="1204693" y="4827524"/>
            <a:ext cx="1543553" cy="790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10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Мінімальні навички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9">
            <a:extLst>
              <a:ext uri="{FF2B5EF4-FFF2-40B4-BE49-F238E27FC236}">
                <a16:creationId xmlns:a16="http://schemas.microsoft.com/office/drawing/2014/main" id="{7C22705D-9C43-EF04-025E-D90965081B2B}"/>
              </a:ext>
            </a:extLst>
          </p:cNvPr>
          <p:cNvSpPr/>
          <p:nvPr/>
        </p:nvSpPr>
        <p:spPr>
          <a:xfrm>
            <a:off x="3021251" y="3335177"/>
            <a:ext cx="1485249" cy="790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10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Часткове розуміння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14">
            <a:extLst>
              <a:ext uri="{FF2B5EF4-FFF2-40B4-BE49-F238E27FC236}">
                <a16:creationId xmlns:a16="http://schemas.microsoft.com/office/drawing/2014/main" id="{44D7F40B-BB1B-0AD6-190B-404D968200C2}"/>
              </a:ext>
            </a:extLst>
          </p:cNvPr>
          <p:cNvSpPr/>
          <p:nvPr/>
        </p:nvSpPr>
        <p:spPr>
          <a:xfrm>
            <a:off x="3021251" y="4793626"/>
            <a:ext cx="1870207" cy="11851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10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Помилки в застосуванні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245ADBA2-91E7-5361-DD33-E45CE925282D}"/>
              </a:ext>
            </a:extLst>
          </p:cNvPr>
          <p:cNvSpPr/>
          <p:nvPr/>
        </p:nvSpPr>
        <p:spPr>
          <a:xfrm>
            <a:off x="5087560" y="3336027"/>
            <a:ext cx="1730006" cy="790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10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Впевнене володіння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15">
            <a:extLst>
              <a:ext uri="{FF2B5EF4-FFF2-40B4-BE49-F238E27FC236}">
                <a16:creationId xmlns:a16="http://schemas.microsoft.com/office/drawing/2014/main" id="{C4D029C5-E13B-52AC-1A3C-54643329A959}"/>
              </a:ext>
            </a:extLst>
          </p:cNvPr>
          <p:cNvSpPr/>
          <p:nvPr/>
        </p:nvSpPr>
        <p:spPr>
          <a:xfrm>
            <a:off x="5059158" y="4815193"/>
            <a:ext cx="2054358" cy="11851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10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Ефективне застосування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11">
            <a:extLst>
              <a:ext uri="{FF2B5EF4-FFF2-40B4-BE49-F238E27FC236}">
                <a16:creationId xmlns:a16="http://schemas.microsoft.com/office/drawing/2014/main" id="{EBD82132-2451-A749-ED81-73C997E59085}"/>
              </a:ext>
            </a:extLst>
          </p:cNvPr>
          <p:cNvSpPr/>
          <p:nvPr/>
        </p:nvSpPr>
        <p:spPr>
          <a:xfrm>
            <a:off x="7153869" y="3335177"/>
            <a:ext cx="1730005" cy="790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10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Глибоке розуміння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16">
            <a:extLst>
              <a:ext uri="{FF2B5EF4-FFF2-40B4-BE49-F238E27FC236}">
                <a16:creationId xmlns:a16="http://schemas.microsoft.com/office/drawing/2014/main" id="{72C9E0B6-F681-A9E1-18FF-0EF047E601B0}"/>
              </a:ext>
            </a:extLst>
          </p:cNvPr>
          <p:cNvSpPr/>
          <p:nvPr/>
        </p:nvSpPr>
        <p:spPr>
          <a:xfrm>
            <a:off x="7153869" y="4827524"/>
            <a:ext cx="2054357" cy="11851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10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Творче використання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30E220-85CC-0C20-91B4-0E1C3B48FD86}"/>
              </a:ext>
            </a:extLst>
          </p:cNvPr>
          <p:cNvSpPr txBox="1"/>
          <p:nvPr/>
        </p:nvSpPr>
        <p:spPr>
          <a:xfrm rot="16200000">
            <a:off x="161766" y="3471468"/>
            <a:ext cx="111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bg1"/>
                </a:solidFill>
              </a:rPr>
              <a:t>розумію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205E1BB-863F-4C4F-3785-3536FA6C9519}"/>
              </a:ext>
            </a:extLst>
          </p:cNvPr>
          <p:cNvSpPr txBox="1"/>
          <p:nvPr/>
        </p:nvSpPr>
        <p:spPr>
          <a:xfrm rot="16200000">
            <a:off x="73183" y="5037906"/>
            <a:ext cx="1347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bg1"/>
                </a:solidFill>
              </a:rPr>
              <a:t>застосовую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623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>
            <a:extLst>
              <a:ext uri="{FF2B5EF4-FFF2-40B4-BE49-F238E27FC236}">
                <a16:creationId xmlns:a16="http://schemas.microsoft.com/office/drawing/2014/main" id="{F42A4BD6-6433-839B-C684-6B3EC0441B12}"/>
              </a:ext>
            </a:extLst>
          </p:cNvPr>
          <p:cNvSpPr/>
          <p:nvPr/>
        </p:nvSpPr>
        <p:spPr>
          <a:xfrm>
            <a:off x="1843092" y="1022144"/>
            <a:ext cx="7051527" cy="1624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Alexandria Semi Bold" pitchFamily="34" charset="-122"/>
                <a:cs typeface="Times New Roman" panose="02020603050405020304" pitchFamily="18" charset="0"/>
              </a:rPr>
              <a:t>Українська література: </a:t>
            </a:r>
            <a:endParaRPr lang="uk-UA" sz="3200" b="1" dirty="0">
              <a:solidFill>
                <a:schemeClr val="bg1"/>
              </a:solidFill>
              <a:latin typeface="Times New Roman" panose="02020603050405020304" pitchFamily="18" charset="0"/>
              <a:ea typeface="Alexandria Semi Bold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Alexandria Semi Bold" pitchFamily="34" charset="-122"/>
                <a:cs typeface="Times New Roman" panose="02020603050405020304" pitchFamily="18" charset="0"/>
              </a:rPr>
              <a:t>особливості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Alexandria Semi Bold" pitchFamily="34" charset="-122"/>
                <a:cs typeface="Times New Roman" panose="02020603050405020304" pitchFamily="18" charset="0"/>
              </a:rPr>
              <a:t> оцінювання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906D25A1-381A-DA00-9A4E-9F5D92F5DED8}"/>
              </a:ext>
            </a:extLst>
          </p:cNvPr>
          <p:cNvSpPr/>
          <p:nvPr/>
        </p:nvSpPr>
        <p:spPr>
          <a:xfrm>
            <a:off x="697783" y="2558587"/>
            <a:ext cx="2147018" cy="4060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3150"/>
              </a:lnSpc>
              <a:buNone/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Alexandria Semi Bold" pitchFamily="34" charset="-122"/>
                <a:cs typeface="Times New Roman" panose="02020603050405020304" pitchFamily="18" charset="0"/>
              </a:rPr>
              <a:t>Аналіз тексту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2">
            <a:extLst>
              <a:ext uri="{FF2B5EF4-FFF2-40B4-BE49-F238E27FC236}">
                <a16:creationId xmlns:a16="http://schemas.microsoft.com/office/drawing/2014/main" id="{7156738C-2E97-A0F1-46FA-F60683673E9C}"/>
              </a:ext>
            </a:extLst>
          </p:cNvPr>
          <p:cNvSpPr/>
          <p:nvPr/>
        </p:nvSpPr>
        <p:spPr>
          <a:xfrm>
            <a:off x="541492" y="3286423"/>
            <a:ext cx="2831529" cy="11851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10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Глибина розуміння, інтерпретація, критичне мислення.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3">
            <a:extLst>
              <a:ext uri="{FF2B5EF4-FFF2-40B4-BE49-F238E27FC236}">
                <a16:creationId xmlns:a16="http://schemas.microsoft.com/office/drawing/2014/main" id="{6F6CA66F-7E1B-301D-34AC-E0A45CED72FC}"/>
              </a:ext>
            </a:extLst>
          </p:cNvPr>
          <p:cNvSpPr/>
          <p:nvPr/>
        </p:nvSpPr>
        <p:spPr>
          <a:xfrm>
            <a:off x="4349790" y="2558587"/>
            <a:ext cx="3898821" cy="8120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150"/>
              </a:lnSpc>
              <a:buNone/>
            </a:pPr>
            <a:r>
              <a:rPr lang="en-US" sz="2550" b="1" dirty="0">
                <a:solidFill>
                  <a:schemeClr val="bg1"/>
                </a:solidFill>
                <a:latin typeface="Times New Roman" panose="02020603050405020304" pitchFamily="18" charset="0"/>
                <a:ea typeface="Alexandria Semi Bold" pitchFamily="34" charset="-122"/>
                <a:cs typeface="Times New Roman" panose="02020603050405020304" pitchFamily="18" charset="0"/>
              </a:rPr>
              <a:t>Літературознавчі знання</a:t>
            </a:r>
            <a:endParaRPr lang="en-US" sz="255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4">
            <a:extLst>
              <a:ext uri="{FF2B5EF4-FFF2-40B4-BE49-F238E27FC236}">
                <a16:creationId xmlns:a16="http://schemas.microsoft.com/office/drawing/2014/main" id="{23BF7777-25D0-5EDD-6AE2-0EDFD4F07B1C}"/>
              </a:ext>
            </a:extLst>
          </p:cNvPr>
          <p:cNvSpPr/>
          <p:nvPr/>
        </p:nvSpPr>
        <p:spPr>
          <a:xfrm>
            <a:off x="4572000" y="3228737"/>
            <a:ext cx="4193309" cy="11851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10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Володіння термінологією, розуміння літературних напрямів</a:t>
            </a:r>
            <a:r>
              <a:rPr lang="en-US" sz="1900" dirty="0">
                <a:solidFill>
                  <a:srgbClr val="3B3535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.</a:t>
            </a:r>
            <a:endParaRPr lang="en-US" sz="1900" dirty="0"/>
          </a:p>
        </p:txBody>
      </p:sp>
      <p:sp>
        <p:nvSpPr>
          <p:cNvPr id="9" name="Text 5">
            <a:extLst>
              <a:ext uri="{FF2B5EF4-FFF2-40B4-BE49-F238E27FC236}">
                <a16:creationId xmlns:a16="http://schemas.microsoft.com/office/drawing/2014/main" id="{CD981FD3-2D59-35C3-FD9E-1BD608A779AF}"/>
              </a:ext>
            </a:extLst>
          </p:cNvPr>
          <p:cNvSpPr/>
          <p:nvPr/>
        </p:nvSpPr>
        <p:spPr>
          <a:xfrm>
            <a:off x="3050699" y="4850911"/>
            <a:ext cx="3248501" cy="4060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3150"/>
              </a:lnSpc>
              <a:buNone/>
            </a:pPr>
            <a:r>
              <a:rPr lang="en-US" sz="2550" b="1" dirty="0">
                <a:solidFill>
                  <a:schemeClr val="bg1"/>
                </a:solidFill>
                <a:latin typeface="Times New Roman" panose="02020603050405020304" pitchFamily="18" charset="0"/>
                <a:ea typeface="Alexandria Semi Bold" pitchFamily="34" charset="-122"/>
                <a:cs typeface="Times New Roman" panose="02020603050405020304" pitchFamily="18" charset="0"/>
              </a:rPr>
              <a:t>Творчі роботи</a:t>
            </a:r>
            <a:endParaRPr lang="en-US" sz="255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A7AA3FED-7479-D78B-9679-671D56C671E3}"/>
              </a:ext>
            </a:extLst>
          </p:cNvPr>
          <p:cNvSpPr/>
          <p:nvPr/>
        </p:nvSpPr>
        <p:spPr>
          <a:xfrm>
            <a:off x="2625117" y="5499153"/>
            <a:ext cx="4274447" cy="790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10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Оригінальність, художня виразність, логічність викладу.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805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DC54E84D-A1ED-1630-E9B3-BEEBA81BC56F}"/>
              </a:ext>
            </a:extLst>
          </p:cNvPr>
          <p:cNvSpPr/>
          <p:nvPr/>
        </p:nvSpPr>
        <p:spPr>
          <a:xfrm>
            <a:off x="2290166" y="954629"/>
            <a:ext cx="7611666" cy="1440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Alexandria Semi Bold" pitchFamily="34" charset="-122"/>
                <a:cs typeface="Times New Roman" panose="02020603050405020304" pitchFamily="18" charset="0"/>
              </a:rPr>
              <a:t>Зарубіжна література: </a:t>
            </a:r>
            <a:endParaRPr lang="uk-UA" sz="3200" b="1" dirty="0">
              <a:solidFill>
                <a:schemeClr val="bg1"/>
              </a:solidFill>
              <a:latin typeface="Times New Roman" panose="02020603050405020304" pitchFamily="18" charset="0"/>
              <a:ea typeface="Alexandria Semi Bold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Alexandria Semi Bold" pitchFamily="34" charset="-122"/>
                <a:cs typeface="Times New Roman" panose="02020603050405020304" pitchFamily="18" charset="0"/>
              </a:rPr>
              <a:t>критерії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Alexandria Semi Bold" pitchFamily="34" charset="-122"/>
                <a:cs typeface="Times New Roman" panose="02020603050405020304" pitchFamily="18" charset="0"/>
              </a:rPr>
              <a:t> оцінювання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1">
            <a:extLst>
              <a:ext uri="{FF2B5EF4-FFF2-40B4-BE49-F238E27FC236}">
                <a16:creationId xmlns:a16="http://schemas.microsoft.com/office/drawing/2014/main" id="{0264637C-37DD-4E95-4D10-F30E96DC56E3}"/>
              </a:ext>
            </a:extLst>
          </p:cNvPr>
          <p:cNvSpPr/>
          <p:nvPr/>
        </p:nvSpPr>
        <p:spPr>
          <a:xfrm>
            <a:off x="662641" y="2731586"/>
            <a:ext cx="3602355" cy="35992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Alexandria Semi Bold" pitchFamily="34" charset="-122"/>
                <a:cs typeface="Times New Roman" panose="02020603050405020304" pitchFamily="18" charset="0"/>
              </a:rPr>
              <a:t>Читацька компетентність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2">
            <a:extLst>
              <a:ext uri="{FF2B5EF4-FFF2-40B4-BE49-F238E27FC236}">
                <a16:creationId xmlns:a16="http://schemas.microsoft.com/office/drawing/2014/main" id="{9E62CAD2-AA76-0705-FFBC-B3A60D6266C8}"/>
              </a:ext>
            </a:extLst>
          </p:cNvPr>
          <p:cNvSpPr/>
          <p:nvPr/>
        </p:nvSpPr>
        <p:spPr>
          <a:xfrm>
            <a:off x="662641" y="3226972"/>
            <a:ext cx="6188869" cy="3502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Розуміння тексту, виявлення прихованих смислів</a:t>
            </a:r>
            <a:r>
              <a:rPr lang="en-US" sz="1700" dirty="0">
                <a:solidFill>
                  <a:srgbClr val="3B3535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.</a:t>
            </a:r>
            <a:endParaRPr lang="en-US" sz="1700" dirty="0"/>
          </a:p>
        </p:txBody>
      </p:sp>
      <p:sp>
        <p:nvSpPr>
          <p:cNvPr id="9" name="Text 3">
            <a:extLst>
              <a:ext uri="{FF2B5EF4-FFF2-40B4-BE49-F238E27FC236}">
                <a16:creationId xmlns:a16="http://schemas.microsoft.com/office/drawing/2014/main" id="{B662508A-F1B2-AE7A-974B-A2733D29A3BD}"/>
              </a:ext>
            </a:extLst>
          </p:cNvPr>
          <p:cNvSpPr/>
          <p:nvPr/>
        </p:nvSpPr>
        <p:spPr>
          <a:xfrm>
            <a:off x="1302231" y="4106961"/>
            <a:ext cx="3542705" cy="35992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Alexandria Semi Bold" pitchFamily="34" charset="-122"/>
                <a:cs typeface="Times New Roman" panose="02020603050405020304" pitchFamily="18" charset="0"/>
              </a:rPr>
              <a:t>Культурологічний аспект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4">
            <a:extLst>
              <a:ext uri="{FF2B5EF4-FFF2-40B4-BE49-F238E27FC236}">
                <a16:creationId xmlns:a16="http://schemas.microsoft.com/office/drawing/2014/main" id="{954A6A90-EB18-4CDA-AAFA-E07D349E8303}"/>
              </a:ext>
            </a:extLst>
          </p:cNvPr>
          <p:cNvSpPr/>
          <p:nvPr/>
        </p:nvSpPr>
        <p:spPr>
          <a:xfrm>
            <a:off x="1311015" y="4563450"/>
            <a:ext cx="6188869" cy="3502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Розуміння контексту, порівняння з рідною культурою</a:t>
            </a:r>
            <a:r>
              <a:rPr lang="en-US" sz="1700" dirty="0">
                <a:solidFill>
                  <a:srgbClr val="3B3535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.</a:t>
            </a:r>
            <a:endParaRPr lang="en-US" sz="1700" dirty="0"/>
          </a:p>
        </p:txBody>
      </p:sp>
      <p:sp>
        <p:nvSpPr>
          <p:cNvPr id="11" name="Text 5">
            <a:extLst>
              <a:ext uri="{FF2B5EF4-FFF2-40B4-BE49-F238E27FC236}">
                <a16:creationId xmlns:a16="http://schemas.microsoft.com/office/drawing/2014/main" id="{3A7E8067-C4B7-3280-7474-CD33D8FE5758}"/>
              </a:ext>
            </a:extLst>
          </p:cNvPr>
          <p:cNvSpPr/>
          <p:nvPr/>
        </p:nvSpPr>
        <p:spPr>
          <a:xfrm>
            <a:off x="1874808" y="5360039"/>
            <a:ext cx="4589978" cy="35992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Alexandria Semi Bold" pitchFamily="34" charset="-122"/>
                <a:cs typeface="Times New Roman" panose="02020603050405020304" pitchFamily="18" charset="0"/>
              </a:rPr>
              <a:t>Усне і письмове висловлювання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6">
            <a:extLst>
              <a:ext uri="{FF2B5EF4-FFF2-40B4-BE49-F238E27FC236}">
                <a16:creationId xmlns:a16="http://schemas.microsoft.com/office/drawing/2014/main" id="{466D3716-E39D-CCA8-D006-79108F15C520}"/>
              </a:ext>
            </a:extLst>
          </p:cNvPr>
          <p:cNvSpPr/>
          <p:nvPr/>
        </p:nvSpPr>
        <p:spPr>
          <a:xfrm>
            <a:off x="1874808" y="5816528"/>
            <a:ext cx="6188869" cy="3502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Sora Light" pitchFamily="34" charset="-122"/>
                <a:cs typeface="Times New Roman" panose="02020603050405020304" pitchFamily="18" charset="0"/>
              </a:rPr>
              <a:t>Аргументованість, логічність, образність мовлення</a:t>
            </a:r>
            <a:r>
              <a:rPr lang="en-US" sz="1700" dirty="0">
                <a:solidFill>
                  <a:srgbClr val="3B3535"/>
                </a:solidFill>
                <a:latin typeface="Sora Light" pitchFamily="34" charset="0"/>
                <a:ea typeface="Sora Light" pitchFamily="34" charset="-122"/>
                <a:cs typeface="Sora Light" pitchFamily="34" charset="-120"/>
              </a:rPr>
              <a:t>.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413266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6FD50AA3-B5FB-8C59-D710-F2726433B7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2043"/>
              </p:ext>
            </p:extLst>
          </p:nvPr>
        </p:nvGraphicFramePr>
        <p:xfrm>
          <a:off x="914400" y="1670677"/>
          <a:ext cx="7315200" cy="2686095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3106471458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92766608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993786818"/>
                    </a:ext>
                  </a:extLst>
                </a:gridCol>
              </a:tblGrid>
              <a:tr h="895365">
                <a:tc>
                  <a:txBody>
                    <a:bodyPr/>
                    <a:lstStyle/>
                    <a:p>
                      <a:r>
                        <a:rPr lang="uk-UA" sz="2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Аспект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2024-2025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5319274"/>
                  </a:ext>
                </a:extLst>
              </a:tr>
              <a:tr h="895365">
                <a:tc>
                  <a:txBody>
                    <a:bodyPr/>
                    <a:lstStyle/>
                    <a:p>
                      <a:r>
                        <a:rPr lang="uk-UA" sz="2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Усна відповідь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Акцент на переказі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240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Акцент на аргументації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6353887"/>
                  </a:ext>
                </a:extLst>
              </a:tr>
              <a:tr h="895365">
                <a:tc>
                  <a:txBody>
                    <a:bodyPr/>
                    <a:lstStyle/>
                    <a:p>
                      <a:r>
                        <a:rPr lang="uk-UA" sz="2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Письмові роботи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240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 увага граматиці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 увага змісту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54398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4EB688A-0B1F-CC22-9474-C9E1F94CFD68}"/>
              </a:ext>
            </a:extLst>
          </p:cNvPr>
          <p:cNvSpPr txBox="1"/>
          <p:nvPr/>
        </p:nvSpPr>
        <p:spPr>
          <a:xfrm>
            <a:off x="2547257" y="985352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 у критеріях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8880995-6995-E985-407F-27E29875B7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864129"/>
              </p:ext>
            </p:extLst>
          </p:nvPr>
        </p:nvGraphicFramePr>
        <p:xfrm>
          <a:off x="868218" y="1782618"/>
          <a:ext cx="7241309" cy="2872509"/>
        </p:xfrm>
        <a:graphic>
          <a:graphicData uri="http://schemas.openxmlformats.org/drawingml/2006/table">
            <a:tbl>
              <a:tblPr/>
              <a:tblGrid>
                <a:gridCol w="7241309">
                  <a:extLst>
                    <a:ext uri="{9D8B030D-6E8A-4147-A177-3AD203B41FA5}">
                      <a16:colId xmlns:a16="http://schemas.microsoft.com/office/drawing/2014/main" val="784589541"/>
                    </a:ext>
                  </a:extLst>
                </a:gridCol>
              </a:tblGrid>
              <a:tr h="287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430051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5DB42703-AB84-A6AE-B5FF-1A6FB413FB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208810"/>
              </p:ext>
            </p:extLst>
          </p:nvPr>
        </p:nvGraphicFramePr>
        <p:xfrm>
          <a:off x="914399" y="2493818"/>
          <a:ext cx="7075055" cy="935182"/>
        </p:xfrm>
        <a:graphic>
          <a:graphicData uri="http://schemas.openxmlformats.org/drawingml/2006/table">
            <a:tbl>
              <a:tblPr/>
              <a:tblGrid>
                <a:gridCol w="7075055">
                  <a:extLst>
                    <a:ext uri="{9D8B030D-6E8A-4147-A177-3AD203B41FA5}">
                      <a16:colId xmlns:a16="http://schemas.microsoft.com/office/drawing/2014/main" val="3834437439"/>
                    </a:ext>
                  </a:extLst>
                </a:gridCol>
              </a:tblGrid>
              <a:tr h="935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4876623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AC6146C5-0AD9-2B2D-FD37-AFDE43E246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265247"/>
              </p:ext>
            </p:extLst>
          </p:nvPr>
        </p:nvGraphicFramePr>
        <p:xfrm>
          <a:off x="3191625" y="1791854"/>
          <a:ext cx="208280" cy="2863273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1248217797"/>
                    </a:ext>
                  </a:extLst>
                </a:gridCol>
              </a:tblGrid>
              <a:tr h="28632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0636764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15DD9FD7-11BA-7919-93D4-CB9FA648C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206461"/>
              </p:ext>
            </p:extLst>
          </p:nvPr>
        </p:nvGraphicFramePr>
        <p:xfrm>
          <a:off x="5486399" y="1828799"/>
          <a:ext cx="208280" cy="2826328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763885514"/>
                    </a:ext>
                  </a:extLst>
                </a:gridCol>
              </a:tblGrid>
              <a:tr h="282632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4518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38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829</TotalTime>
  <Words>535</Words>
  <Application>Microsoft Office PowerPoint</Application>
  <PresentationFormat>Экран (4:3)</PresentationFormat>
  <Paragraphs>92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Alexandria Semi Bold</vt:lpstr>
      <vt:lpstr>Arial</vt:lpstr>
      <vt:lpstr>Calibri</vt:lpstr>
      <vt:lpstr>Calibri Light</vt:lpstr>
      <vt:lpstr>Sora Light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PJSC "New Engineering Technologies"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Ірина Саєнко</cp:lastModifiedBy>
  <cp:revision>80</cp:revision>
  <dcterms:created xsi:type="dcterms:W3CDTF">2016-11-18T14:12:19Z</dcterms:created>
  <dcterms:modified xsi:type="dcterms:W3CDTF">2025-05-22T15:40:03Z</dcterms:modified>
</cp:coreProperties>
</file>