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7" r:id="rId3"/>
    <p:sldId id="273" r:id="rId4"/>
    <p:sldId id="261" r:id="rId5"/>
    <p:sldId id="260" r:id="rId6"/>
    <p:sldId id="274" r:id="rId7"/>
    <p:sldId id="275" r:id="rId8"/>
    <p:sldId id="257" r:id="rId9"/>
    <p:sldId id="262" r:id="rId10"/>
    <p:sldId id="277" r:id="rId11"/>
    <p:sldId id="278" r:id="rId12"/>
    <p:sldId id="304" r:id="rId13"/>
    <p:sldId id="263" r:id="rId14"/>
    <p:sldId id="276" r:id="rId15"/>
    <p:sldId id="279" r:id="rId16"/>
    <p:sldId id="295" r:id="rId17"/>
    <p:sldId id="302" r:id="rId18"/>
    <p:sldId id="300" r:id="rId19"/>
    <p:sldId id="267" r:id="rId20"/>
    <p:sldId id="289" r:id="rId21"/>
    <p:sldId id="268" r:id="rId22"/>
    <p:sldId id="269" r:id="rId23"/>
    <p:sldId id="270" r:id="rId24"/>
    <p:sldId id="272" r:id="rId25"/>
    <p:sldId id="271" r:id="rId26"/>
    <p:sldId id="292" r:id="rId27"/>
    <p:sldId id="293" r:id="rId28"/>
    <p:sldId id="290" r:id="rId29"/>
    <p:sldId id="291" r:id="rId30"/>
    <p:sldId id="294" r:id="rId31"/>
    <p:sldId id="280" r:id="rId32"/>
    <p:sldId id="303" r:id="rId33"/>
    <p:sldId id="297" r:id="rId34"/>
    <p:sldId id="264" r:id="rId35"/>
    <p:sldId id="265" r:id="rId36"/>
    <p:sldId id="266" r:id="rId37"/>
    <p:sldId id="305" r:id="rId38"/>
    <p:sldId id="298" r:id="rId39"/>
    <p:sldId id="299" r:id="rId40"/>
    <p:sldId id="301" r:id="rId41"/>
    <p:sldId id="288" r:id="rId42"/>
    <p:sldId id="282" r:id="rId43"/>
    <p:sldId id="296" r:id="rId44"/>
    <p:sldId id="283" r:id="rId45"/>
    <p:sldId id="284" r:id="rId46"/>
    <p:sldId id="285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86342" autoAdjust="0"/>
  </p:normalViewPr>
  <p:slideViewPr>
    <p:cSldViewPr>
      <p:cViewPr>
        <p:scale>
          <a:sx n="75" d="100"/>
          <a:sy n="75" d="100"/>
        </p:scale>
        <p:origin x="-105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23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3" descr="Прапор України з гербом 3D купити у Києві та Україні - ціна, фото в  інтернет-магазині Tenti.in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7" name="AutoShape 5" descr="Прапор України з гербом 3D купити у Києві та Україні - ціна, фото в  інтернет-магазині Tenti.in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9" name="AutoShape 7" descr="Прапор України з гербом 3D купити у Києві та Україні - ціна, фото в  інтернет-магазині Tenti.in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1" name="AutoShape 9" descr="Прапор України з гербом 3D купити у Києві та Україні - ціна, фото в  інтернет-магазині Tenti.in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3" name="AutoShape 11" descr="Прапор України з гербом 3D купити у Києві та Україні - ціна, фото в  інтернет-магазині Tenti.in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5" name="AutoShape 13" descr="Прапор України з гербом 3D купити у Києві та Україні - ціна, фото в  інтернет-магазині Tenti.in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prapor-ukrainy-z-herbom-3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0"/>
            <a:ext cx="8715404" cy="257172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  <a:effectLst/>
              </a:rPr>
              <a:t>Білі Янголи війни: Презентація збірки В. І. </a:t>
            </a:r>
            <a:r>
              <a:rPr lang="uk-UA" dirty="0" err="1" smtClean="0">
                <a:solidFill>
                  <a:schemeClr val="bg1"/>
                </a:solidFill>
                <a:effectLst/>
              </a:rPr>
              <a:t>Дідківського</a:t>
            </a:r>
            <a:r>
              <a:rPr lang="uk-UA" dirty="0" smtClean="0">
                <a:solidFill>
                  <a:schemeClr val="bg1"/>
                </a:solidFill>
                <a:effectLst/>
              </a:rPr>
              <a:t> </a:t>
            </a:r>
            <a:r>
              <a:rPr lang="uk-UA" dirty="0" err="1" smtClean="0">
                <a:solidFill>
                  <a:schemeClr val="bg1"/>
                </a:solidFill>
                <a:effectLst/>
              </a:rPr>
              <a:t>“Любов</a:t>
            </a:r>
            <a:r>
              <a:rPr lang="uk-UA" dirty="0" smtClean="0">
                <a:solidFill>
                  <a:schemeClr val="bg1"/>
                </a:solidFill>
                <a:effectLst/>
              </a:rPr>
              <a:t> і </a:t>
            </a:r>
            <a:r>
              <a:rPr lang="uk-UA" dirty="0" err="1" smtClean="0">
                <a:solidFill>
                  <a:schemeClr val="bg1"/>
                </a:solidFill>
                <a:effectLst/>
              </a:rPr>
              <a:t>Слово”</a:t>
            </a:r>
            <a:r>
              <a:rPr lang="uk-UA" dirty="0" smtClean="0">
                <a:solidFill>
                  <a:schemeClr val="bg1"/>
                </a:solidFill>
                <a:effectLst/>
              </a:rPr>
              <a:t>  (лірика, пісні,сатира)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5074" y="4071942"/>
            <a:ext cx="2928926" cy="2000264"/>
          </a:xfrm>
        </p:spPr>
        <p:txBody>
          <a:bodyPr>
            <a:noAutofit/>
          </a:bodyPr>
          <a:lstStyle/>
          <a:p>
            <a:pPr algn="l"/>
            <a:r>
              <a:rPr lang="uk-UA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Роботу виконала: Юрчик Дар’я Сергіївна,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учениця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9-А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класу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Білоцерківської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гімназії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початкової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школи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№15</a:t>
            </a:r>
            <a:endParaRPr lang="uk-UA" sz="20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В. І.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Дідківський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– автор та керівник першого в області кабінету літературного краєзнавства в гімназії № 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857364"/>
            <a:ext cx="4000527" cy="4071966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esktop\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357298"/>
            <a:ext cx="3857652" cy="4000529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143504" y="5286388"/>
            <a:ext cx="4000496" cy="107157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Учні нашої гімназії завжди із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захопленням слухають розповіді</a:t>
            </a:r>
          </a:p>
          <a:p>
            <a:pPr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Володимира Івановича…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Кабінет  літературного краєзнавства Київщини в гімназії № 15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Содержимое 3" descr="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00826" y="1142984"/>
            <a:ext cx="2428892" cy="2714644"/>
          </a:xfrm>
          <a:prstGeom prst="rect">
            <a:avLst/>
          </a:prstGeom>
        </p:spPr>
      </p:pic>
      <p:pic>
        <p:nvPicPr>
          <p:cNvPr id="5" name="Рисунок 4" descr="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1934" y="4000504"/>
            <a:ext cx="2357454" cy="2643206"/>
          </a:xfrm>
          <a:prstGeom prst="rect">
            <a:avLst/>
          </a:prstGeom>
        </p:spPr>
      </p:pic>
      <p:pic>
        <p:nvPicPr>
          <p:cNvPr id="7" name="Рисунок 6" descr="9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00826" y="4000504"/>
            <a:ext cx="2428892" cy="2643206"/>
          </a:xfrm>
          <a:prstGeom prst="rect">
            <a:avLst/>
          </a:prstGeom>
        </p:spPr>
      </p:pic>
      <p:pic>
        <p:nvPicPr>
          <p:cNvPr id="3074" name="Picture 2" descr="C:\Users\Администратор\Desktop\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1142984"/>
            <a:ext cx="2714644" cy="2714644"/>
          </a:xfrm>
          <a:prstGeom prst="rect">
            <a:avLst/>
          </a:prstGeom>
          <a:noFill/>
        </p:spPr>
      </p:pic>
      <p:pic>
        <p:nvPicPr>
          <p:cNvPr id="3075" name="Picture 3" descr="C:\Users\Администратор\Desktop\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3827477"/>
            <a:ext cx="2887670" cy="2887671"/>
          </a:xfrm>
          <a:prstGeom prst="rect">
            <a:avLst/>
          </a:prstGeom>
          <a:noFill/>
        </p:spPr>
      </p:pic>
      <p:pic>
        <p:nvPicPr>
          <p:cNvPr id="3076" name="Picture 4" descr="C:\Users\Администратор\Desktop\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1214422"/>
            <a:ext cx="2528856" cy="2528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Талановиті вихованці Володимира Івановича здобувають перемоги на Всеукраїнських конкурсах і є обличчям нашої школи…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3750429" cy="5000572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1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3" y="1500174"/>
            <a:ext cx="3768355" cy="5024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Шкільний музей Бойової Слави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zl.school15.org.ua/wp-content/uploads/2023/03/chrome_ylvhZzQSgo-1024x82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721523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zl.school15.org.ua/wp-content/uploads/2023/03/chrome_29MmJjOEj5-1024x83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89" y="285728"/>
            <a:ext cx="750099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“Обличчям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війни є лише піч, а на призьбі – заплакана мати…”  (вірш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“Піч”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[c. 105]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6895" y="1447800"/>
            <a:ext cx="7359979" cy="491015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14290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ПАЛАЄ ВКРАЇ́НСЬКА ХА́ТА!..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 ПЛАЧУТЬ БЕЗДО́МНІ ДІ́ТИ!..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НАСТА́НЕ, РАШИ́СТИ, РОЗПЛА́ТА: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 ПЕ́КЛІ ВАМ, «О́РКИ», ГОРІ́ТИ!!!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с.71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Администратор\Desktop\-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571744"/>
            <a:ext cx="5686974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0"/>
            <a:ext cx="7498080" cy="4800600"/>
          </a:xfrm>
        </p:spPr>
        <p:txBody>
          <a:bodyPr/>
          <a:lstStyle/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…Горять міста-герої наші,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ду́ші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я́нголами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ввись!..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Нена́видим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тебе ми, «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ра́шо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»,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 ти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есе́сівців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колись!..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[c. 88]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5298" name="Picture 2" descr="C:\Users\Администратор\Desktop\--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357430"/>
            <a:ext cx="5957932" cy="3971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Сотня срібних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Янгеликів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(матерям розстріляних дітей)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Дитячі сльози – чисті, як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роса́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Рида́ють-пла́чуть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ма́тінка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й солдат: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Здійма́ється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блакитні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небеса́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Небесна Сотня…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срі́бних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Янголя́т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!..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Вони не стали «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ді́тками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війни́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»: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Війна їх розстріляла із гармат!..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Зоря́ть-тріпо́чуть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кри́льця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вишини́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То Сотня наших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срі́бних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Янголят!..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с. 124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Небесне військо «Білих Янголів»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hoto_2023-11-19_15-58-15.jpg"/>
          <p:cNvPicPr>
            <a:picLocks noGrp="1"/>
          </p:cNvPicPr>
          <p:nvPr>
            <p:ph idx="1"/>
          </p:nvPr>
        </p:nvPicPr>
        <p:blipFill>
          <a:blip r:embed="rId2" cstate="print"/>
          <a:srcRect l="11268" r="17606" b="2113"/>
          <a:stretch>
            <a:fillRect/>
          </a:stretch>
        </p:blipFill>
        <p:spPr>
          <a:xfrm>
            <a:off x="4143372" y="3071810"/>
            <a:ext cx="2286016" cy="3214710"/>
          </a:xfrm>
          <a:prstGeom prst="rect">
            <a:avLst/>
          </a:prstGeom>
        </p:spPr>
      </p:pic>
      <p:pic>
        <p:nvPicPr>
          <p:cNvPr id="5" name="Рисунок 4" descr="photo_2023-11-19_15-58-38.jpg"/>
          <p:cNvPicPr/>
          <p:nvPr/>
        </p:nvPicPr>
        <p:blipFill>
          <a:blip r:embed="rId3" cstate="print"/>
          <a:srcRect l="11307" t="1767" r="19788"/>
          <a:stretch>
            <a:fillRect/>
          </a:stretch>
        </p:blipFill>
        <p:spPr>
          <a:xfrm>
            <a:off x="6500826" y="3071810"/>
            <a:ext cx="2428892" cy="3357586"/>
          </a:xfrm>
          <a:prstGeom prst="rect">
            <a:avLst/>
          </a:prstGeom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071538" y="1500174"/>
            <a:ext cx="778674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Соболь Дмитро Володимирович (30.06.1998-17.03.2022), позивний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Соболь, загинув, захищаючи Київ (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Борщагівка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від окупантів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яті юного захисника Вітчизни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Дмитра Соболя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Помстя́ться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воїни за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Те́бе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Твій батальйон, молодший брат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Клянуться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зо́рями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не́бом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опускати автомат!..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Аж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по́ки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зе́млю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поля́же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Кремле́м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поро́джена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орда́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Тремти́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жаха́йся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кля́тий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вра́же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 кров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сині́вська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!..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Весна́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над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Се́лищем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наста́не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Піду́ть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кла́сів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школярі́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Ти на них з любов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гля́неш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ста́неш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Сонечком вгорі!!! 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[c. 121]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2860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Навчаюсь у Білоцерківській гімназії – початковій школі № 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даша цен сон 2.jpg"/>
          <p:cNvPicPr>
            <a:picLocks noChangeAspect="1"/>
          </p:cNvPicPr>
          <p:nvPr/>
        </p:nvPicPr>
        <p:blipFill>
          <a:blip r:embed="rId2"/>
          <a:srcRect l="16000" t="10667" r="22667"/>
          <a:stretch>
            <a:fillRect/>
          </a:stretch>
        </p:blipFill>
        <p:spPr>
          <a:xfrm>
            <a:off x="5715008" y="2428868"/>
            <a:ext cx="2665597" cy="3882480"/>
          </a:xfrm>
          <a:prstGeom prst="rect">
            <a:avLst/>
          </a:prstGeom>
        </p:spPr>
      </p:pic>
      <p:sp>
        <p:nvSpPr>
          <p:cNvPr id="40961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4414" y="1643050"/>
            <a:ext cx="742955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Осяяні сонцем, багаті знаннями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Прославимо школу в ділах.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Квітуй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Залізничне рясними садами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зорями в юних серцях! </a:t>
            </a:r>
            <a:r>
              <a:rPr lang="ru-RU" sz="1800" b="1" dirty="0" err="1" smtClean="0"/>
              <a:t>Пісня</a:t>
            </a:r>
            <a:r>
              <a:rPr lang="ru-RU" sz="1800" b="1" dirty="0" smtClean="0"/>
              <a:t> про школу</a:t>
            </a:r>
            <a:endParaRPr lang="ru-RU" sz="1800" dirty="0" smtClean="0"/>
          </a:p>
          <a:p>
            <a:pPr>
              <a:buNone/>
            </a:pPr>
            <a:r>
              <a:rPr lang="uk-UA" sz="1800" b="1" dirty="0" smtClean="0"/>
              <a:t>н</a:t>
            </a:r>
            <a:r>
              <a:rPr lang="ru-RU" sz="1800" b="1" dirty="0" smtClean="0"/>
              <a:t>а Зал</a:t>
            </a:r>
            <a:r>
              <a:rPr lang="uk-UA" sz="1800" b="1" dirty="0" smtClean="0"/>
              <a:t>і</a:t>
            </a:r>
            <a:r>
              <a:rPr lang="ru-RU" sz="1800" b="1" dirty="0" err="1" smtClean="0"/>
              <a:t>зничному</a:t>
            </a:r>
            <a:r>
              <a:rPr lang="ru-RU" sz="1800" b="1" dirty="0" smtClean="0"/>
              <a:t> </a:t>
            </a:r>
            <a:r>
              <a:rPr lang="en-US" sz="1800" b="1" dirty="0" smtClean="0"/>
              <a:t>[</a:t>
            </a:r>
            <a:r>
              <a:rPr lang="ru-RU" sz="1800" b="1" dirty="0" smtClean="0"/>
              <a:t>с.</a:t>
            </a:r>
            <a:r>
              <a:rPr lang="en-US" sz="1800" b="1" dirty="0" smtClean="0"/>
              <a:t>159]</a:t>
            </a:r>
            <a:endParaRPr lang="ru-RU" sz="18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3" descr="2019-10-28.jpg"/>
          <p:cNvPicPr>
            <a:picLocks noChangeAspect="1"/>
          </p:cNvPicPr>
          <p:nvPr/>
        </p:nvPicPr>
        <p:blipFill>
          <a:blip r:embed="rId3"/>
          <a:srcRect l="13218" r="12431" b="1471"/>
          <a:stretch>
            <a:fillRect/>
          </a:stretch>
        </p:blipFill>
        <p:spPr>
          <a:xfrm>
            <a:off x="1285852" y="2071678"/>
            <a:ext cx="3786214" cy="28186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ВІЧНА ПАМ’ЯТЬ НАШІЙ ВЧИТЕЛЬЦІ, КЛАСНОМУ КЕРІВНИКУ СОБОЛЬ ЛЮДМИЛІ МИКОЛАЇВНІ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285860"/>
            <a:ext cx="3500462" cy="3248028"/>
          </a:xfrm>
        </p:spPr>
        <p:txBody>
          <a:bodyPr>
            <a:normAutofit fontScale="25000" lnSpcReduction="20000"/>
          </a:bodyPr>
          <a:lstStyle/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Учнівські зошити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лиши́лись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Розго́рнуті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серед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стола́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Учительці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забра́кло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си́ли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Війни́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здолати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змогла́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Багато впало з неба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ли́ха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повело́ся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все не в лад…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Пішла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вночі́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о́брій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тихо…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Не повернулася назад…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Рядо́чка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слів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дописа́ла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Єди́на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 тім її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вина́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– Пробачте,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ді́тки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Зарида́ла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Сльозами білими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весна́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З вербових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ко́тиків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сльози́ни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Журли́во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ска́пують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імлі́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Не стало Доброї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Люди́ни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Людини Світла…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[c.196  ]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Администратор\Desktop\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3643338" cy="37208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919008"/>
            <a:ext cx="46434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Світлій пам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яті колежанки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     Людмили Миколаївни Соболь…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 вербових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ко́тиків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сльози́ни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Журли́во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ска́пують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імлі́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Не стало Доброї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Люди́ни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Людини Світла… на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землі́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285820" y="285728"/>
            <a:ext cx="78581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Нагорний Олександр Дмитрович (09.03.2000 – 23.06.2022), випускник нашої школи, під час повномасштабного вторгнення ворогів на нашу землю, пішов захищати рідну землю. Загинув у селі Вершина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Бахмутського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 Донецької області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1571604" y="1841242"/>
            <a:ext cx="5143536" cy="47089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701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Безсмертний цвіт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яті юного бійця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Олександра Нагорного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Бив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навмання́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воро́жий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град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“град”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Здрига́лася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земля́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Реві́в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стогна́в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травневий сад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                           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сад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Зліта́ло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ввись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гілля́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Він стояв серед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війни́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Рожево-білий цвіт,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Щоб Переможцям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восени́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indent="20701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Подарувати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Плід!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[c.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97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] 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07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3-11-19_16-21-10.jpg"/>
          <p:cNvPicPr/>
          <p:nvPr/>
        </p:nvPicPr>
        <p:blipFill>
          <a:blip r:embed="rId2" cstate="print"/>
          <a:srcRect l="16028" t="9059" r="22997" b="5575"/>
          <a:stretch>
            <a:fillRect/>
          </a:stretch>
        </p:blipFill>
        <p:spPr>
          <a:xfrm>
            <a:off x="1428728" y="2000240"/>
            <a:ext cx="2214578" cy="3143272"/>
          </a:xfrm>
          <a:prstGeom prst="rect">
            <a:avLst/>
          </a:prstGeom>
        </p:spPr>
      </p:pic>
      <p:pic>
        <p:nvPicPr>
          <p:cNvPr id="6" name="Рисунок 5" descr="photo_2023-11-19_16-20-54.jpg"/>
          <p:cNvPicPr/>
          <p:nvPr/>
        </p:nvPicPr>
        <p:blipFill>
          <a:blip r:embed="rId3" cstate="print"/>
          <a:srcRect l="7491" t="19338" r="3494" b="17776"/>
          <a:stretch>
            <a:fillRect/>
          </a:stretch>
        </p:blipFill>
        <p:spPr>
          <a:xfrm rot="5400000">
            <a:off x="6181330" y="2462612"/>
            <a:ext cx="3166337" cy="224159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1.png"/>
          <p:cNvPicPr>
            <a:picLocks noGrp="1"/>
          </p:cNvPicPr>
          <p:nvPr>
            <p:ph idx="1"/>
          </p:nvPr>
        </p:nvPicPr>
        <p:blipFill>
          <a:blip r:embed="rId2"/>
          <a:srcRect l="8338"/>
          <a:stretch>
            <a:fillRect/>
          </a:stretch>
        </p:blipFill>
        <p:spPr>
          <a:xfrm>
            <a:off x="500034" y="0"/>
            <a:ext cx="8643966" cy="57864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6072206"/>
            <a:ext cx="5929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/>
              <a:t>Ярослав навчався  в нашій школі з 1 по 4 клас…</a:t>
            </a:r>
            <a:endParaRPr lang="ru-RU" sz="2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643042" y="1785926"/>
            <a:ext cx="2928958" cy="4643470"/>
          </a:xfrm>
          <a:prstGeom prst="rect">
            <a:avLst/>
          </a:prstGeom>
        </p:spPr>
      </p:pic>
      <p:pic>
        <p:nvPicPr>
          <p:cNvPr id="5" name="Рисунок 4" descr="3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5000628" y="1857364"/>
            <a:ext cx="3429024" cy="4643470"/>
          </a:xfrm>
          <a:prstGeom prst="rect">
            <a:avLst/>
          </a:prstGeom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357290" y="428604"/>
            <a:ext cx="77867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Зінченко Андрій Андрійович (14.04.1978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13.04.2022). Випускник нашої школи. Позивний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Пожежник. Потрапив в полон.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Рашисти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розстріляли підступно в потилицю в селі Копанки, за 20 км. від Борової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749808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Зінченко Андрій з побратимом </a:t>
            </a:r>
            <a:r>
              <a:rPr lang="uk-UA" sz="3100" b="1" dirty="0" err="1" smtClean="0">
                <a:latin typeface="Times New Roman" pitchFamily="18" charset="0"/>
                <a:cs typeface="Times New Roman" pitchFamily="18" charset="0"/>
              </a:rPr>
              <a:t>Шкабурою</a:t>
            </a: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 Юрієм Васильовичем (18. 08. 73. – 13.04.22.).</a:t>
            </a:r>
            <a:br>
              <a:rPr lang="uk-UA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“Ообоє</a:t>
            </a:r>
            <a:r>
              <a:rPr lang="uk-UA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наче білі голуби… </a:t>
            </a:r>
            <a:r>
              <a:rPr lang="uk-UA" sz="22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дві </a:t>
            </a:r>
            <a:r>
              <a:rPr lang="uk-UA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сльози́</a:t>
            </a:r>
            <a:r>
              <a:rPr lang="uk-UA" sz="22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гарячі на траві…”</a:t>
            </a:r>
            <a:br>
              <a:rPr lang="uk-UA" sz="22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uk-UA" sz="22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(Вірш </a:t>
            </a:r>
            <a:r>
              <a:rPr lang="uk-UA" sz="2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“Янголи”</a:t>
            </a:r>
            <a:r>
              <a:rPr lang="uk-UA" sz="22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[c. 161]</a:t>
            </a:r>
            <a:r>
              <a:rPr lang="uk-UA" sz="32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2643182"/>
            <a:ext cx="5572164" cy="4179124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Матерям, які втратили синів…</a:t>
            </a:r>
            <a:endParaRPr lang="ru-RU" dirty="0"/>
          </a:p>
        </p:txBody>
      </p:sp>
      <p:pic>
        <p:nvPicPr>
          <p:cNvPr id="4" name="Содержимое 3" descr="photo_2023-11-19_16-59-2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428736"/>
            <a:ext cx="3214710" cy="4714908"/>
          </a:xfrm>
          <a:prstGeom prst="rect">
            <a:avLst/>
          </a:prstGeom>
        </p:spPr>
      </p:pic>
      <p:pic>
        <p:nvPicPr>
          <p:cNvPr id="5" name="Рисунок 4" descr="photo_2023-11-19_16-59-0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0760" y="3357562"/>
            <a:ext cx="2857520" cy="3357586"/>
          </a:xfrm>
          <a:prstGeom prst="rect">
            <a:avLst/>
          </a:prstGeom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286248" y="1071546"/>
            <a:ext cx="5786478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нас одна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Вкраї́на-мати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Її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морду́ють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людоже́ри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Спасибі Вам,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сини́-солдати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Низьки́й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уклі́н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Вам, офіцери!..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(вірш «Спасибі!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[c. 94]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Дайте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О́сені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ви́плакать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сльо́зи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Поверне́ться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Яри́ло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крес…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Розцвітуть і троянди, й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мімо́зи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Посміхнуться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сино́чки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Небе́с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!..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[c. 52]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(вірш «Сльози…»)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зорі́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85794"/>
            <a:ext cx="7498080" cy="578647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uk-UA" b="1" dirty="0" smtClean="0"/>
              <a:t> </a:t>
            </a:r>
            <a:r>
              <a:rPr lang="uk-UA" sz="8000" i="1" dirty="0" smtClean="0">
                <a:latin typeface="Times New Roman" pitchFamily="18" charset="0"/>
                <a:cs typeface="Times New Roman" pitchFamily="18" charset="0"/>
              </a:rPr>
              <a:t>матерям, що втратили синів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Ти убив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зорі́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мого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си́на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смертельно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пора́нив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мій край…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проба́чить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тобі Україна: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торту́ри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возда́сть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 так і знай!..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Ти убив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зорі́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батька-ма́тір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надію мою, і любов…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Посели́лась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нена́висть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ха́ті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Розлила́ся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сторі́ками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кров!..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Запалю́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сино́чкові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сві́чі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сльозо́ю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у ніч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попливу́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Ти убив мене,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о́рче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 аж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дві́чі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Але я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здала́ся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живу́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Ти убив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зорі́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мого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си́на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[c.43]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Алея Пам’яті…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715272" cy="48006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виголо́шую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святі́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Слова́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про неньку Батьківщину…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Сьогодні тут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самоті́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замовка́ю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хвили́ну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Але́я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Па́м’яті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– як біль,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Алея Пам’яті – як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му́ка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ма́тері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на рану сіль,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си́ну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 матір’ю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розлу́ка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Алея Пам’яті – як сон,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Алея Пам’яті – як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со́вість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Як біль 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сму́ток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– в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унісо́н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Мов три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сльози́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в прощальнім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сло́ві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виголо́шую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слова́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Бо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ни́кне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голос мій у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ту́зі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Алея Пам’яті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жива́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Поговорі́мо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 нею,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дру́зі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 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[c. 49]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Чому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раши́сти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па́лять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кни́ги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?..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531973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Чому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раши́сти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палять книги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ни́щать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слово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Кобзаря́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?..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Боло́тним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жа́бам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не до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шми́ги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Що над Дніпром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зійшла́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зоря́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Чому руйнують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п’єдеста́ли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?..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Їм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оголо́шена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війна́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Паплю́жать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дикі пси й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шака́ли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Високі наші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імена́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Обга́вкують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!.. Напевно знають,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ду́ші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людям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звеселя́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Тим, що Шевченка не читають,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І пропаганда від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кремля́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!..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спопе́лити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правди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сло́ва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Що так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страши́ть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гидки́х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забро́д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Велику силу має Мова: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Безсме́ртний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з мовою народ!..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с. 12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uk-UA" sz="7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Молитва…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57232"/>
            <a:ext cx="7498080" cy="539116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uk-UA" b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Дай, Боже, сили воїнам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Свобо́ди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Сині́в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до́чок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наших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захисти́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поги́нуть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не́люди-забро́ди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Народу волелюбного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кати́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Перед тобою, Боже,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колі́на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моли́тві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стала Мати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молода́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Та ниць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вкля́кне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горда Україна,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Хоч як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люту́є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зди́блена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орда́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Пошли́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небе́с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раши́сту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 Боже,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ка́ру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Клеймо́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поста́в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злоді́йське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чоло́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Благослови́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бійці́в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під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Соледа́ром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Що захищають Правду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                   й нищать зло!..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Дай, Боже, сили воїнам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Свобо́ди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с.25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2993516" cy="1785950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великим задоволенням декламую твори класиків літератури, беру участь у міських конкурсах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аша ц сон 1.jpg"/>
          <p:cNvPicPr>
            <a:picLocks noGrp="1" noChangeAspect="1"/>
          </p:cNvPicPr>
          <p:nvPr>
            <p:ph idx="1"/>
          </p:nvPr>
        </p:nvPicPr>
        <p:blipFill>
          <a:blip r:embed="rId2"/>
          <a:srcRect l="14913" t="12996" r="15146" b="694"/>
          <a:stretch>
            <a:fillRect/>
          </a:stretch>
        </p:blipFill>
        <p:spPr>
          <a:xfrm>
            <a:off x="1142976" y="2357430"/>
            <a:ext cx="3357586" cy="4143404"/>
          </a:xfrm>
        </p:spPr>
      </p:pic>
      <p:pic>
        <p:nvPicPr>
          <p:cNvPr id="6" name="Рисунок 5" descr="диплом 9.jpg"/>
          <p:cNvPicPr>
            <a:picLocks noChangeAspect="1"/>
          </p:cNvPicPr>
          <p:nvPr/>
        </p:nvPicPr>
        <p:blipFill>
          <a:blip r:embed="rId3" cstate="print"/>
          <a:srcRect l="16667" r="9523"/>
          <a:stretch>
            <a:fillRect/>
          </a:stretch>
        </p:blipFill>
        <p:spPr>
          <a:xfrm>
            <a:off x="4572000" y="214290"/>
            <a:ext cx="2214578" cy="3000372"/>
          </a:xfrm>
          <a:prstGeom prst="rect">
            <a:avLst/>
          </a:prstGeom>
        </p:spPr>
      </p:pic>
      <p:pic>
        <p:nvPicPr>
          <p:cNvPr id="7" name="Рисунок 6" descr="диплом 5.jpg"/>
          <p:cNvPicPr>
            <a:picLocks noChangeAspect="1"/>
          </p:cNvPicPr>
          <p:nvPr/>
        </p:nvPicPr>
        <p:blipFill>
          <a:blip r:embed="rId4" cstate="print"/>
          <a:srcRect l="15789" r="14035"/>
          <a:stretch>
            <a:fillRect/>
          </a:stretch>
        </p:blipFill>
        <p:spPr>
          <a:xfrm>
            <a:off x="6858016" y="214290"/>
            <a:ext cx="2105554" cy="3000396"/>
          </a:xfrm>
          <a:prstGeom prst="rect">
            <a:avLst/>
          </a:prstGeom>
        </p:spPr>
      </p:pic>
      <p:pic>
        <p:nvPicPr>
          <p:cNvPr id="8" name="Рисунок 7" descr="диплом 1.jpg"/>
          <p:cNvPicPr>
            <a:picLocks noChangeAspect="1"/>
          </p:cNvPicPr>
          <p:nvPr/>
        </p:nvPicPr>
        <p:blipFill>
          <a:blip r:embed="rId5" cstate="print"/>
          <a:srcRect l="16000" r="9999"/>
          <a:stretch>
            <a:fillRect/>
          </a:stretch>
        </p:blipFill>
        <p:spPr>
          <a:xfrm>
            <a:off x="4572000" y="3286124"/>
            <a:ext cx="2220308" cy="3000396"/>
          </a:xfrm>
          <a:prstGeom prst="rect">
            <a:avLst/>
          </a:prstGeom>
        </p:spPr>
      </p:pic>
      <p:pic>
        <p:nvPicPr>
          <p:cNvPr id="9" name="Рисунок 8" descr="диплом 8.jpg"/>
          <p:cNvPicPr>
            <a:picLocks noChangeAspect="1"/>
          </p:cNvPicPr>
          <p:nvPr/>
        </p:nvPicPr>
        <p:blipFill>
          <a:blip r:embed="rId6" cstate="print"/>
          <a:srcRect l="17500" r="12499"/>
          <a:stretch>
            <a:fillRect/>
          </a:stretch>
        </p:blipFill>
        <p:spPr>
          <a:xfrm>
            <a:off x="6858016" y="3286123"/>
            <a:ext cx="2071702" cy="295954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Знай, «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о́рче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»…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Знай,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о́рче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: Україна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гли́ба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Тобі її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сколупну́ть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Вкраїна – то твоя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поги́бель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 ще до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пе́кла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вірна путь!..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Знай,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о́рче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: нас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заляка́ти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я́к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би ти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скажені́в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Твої «вожді»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піду́ть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ґра́ти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 ти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згори́ш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помі́ж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вогні́в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правда наша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незбори́ма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га́сло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наше – будьмо, гей!..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Ми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купина́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неопали́ма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Бо кожен воїн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Промете́й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 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Знай,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о́рче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[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с.51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8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БІЛІ ЯНГОЛИ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  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неодруженим воїнам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214422"/>
            <a:ext cx="7498080" cy="48006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en-US" dirty="0" smtClean="0"/>
              <a:t> </a:t>
            </a:r>
            <a:r>
              <a:rPr lang="uk-UA" dirty="0" smtClean="0"/>
              <a:t> 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Сьогодні наша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си́ла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молода́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Захо́вана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броньо́вані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око́ви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Під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ка́скою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– 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ву́са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 й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борода́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А в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молоди́х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 –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руді́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од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ди́му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бро́ви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…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Скінчи́ться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з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москови́тами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війна –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Прийду́ть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бої́в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нато́млені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солдати: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бо́родах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ву́сах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сивина́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Ніхто їх не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впізна́є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 –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             тільки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ма́ти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…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Пого́лять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си́ві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бо́роди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Одя́гнуть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одностро́ї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ордена́ми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стануть білі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я́нголи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війни́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Найкращими 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сві́ті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	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жениха́ми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с.8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]…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Пісня про подвиг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57232"/>
            <a:ext cx="7498080" cy="53911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Житомир,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Ко́ростень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Ірпі́нь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 довгу пам'ять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поколі́нь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Смертельне полум’я ракет…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Горить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раши́стський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си́мвол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Громи́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воро́жі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навесні́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Херсон і Ворзель у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вогні́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У сни дитячі – кулемет!..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Горить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раши́стський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си́мвол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 На Маріуполь шквал гармат,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Вогонь на стольний Київ-град!..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І світлий воїна портрет!..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Горить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раши́стський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си́мвол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 Палають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Бу́ча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Тростяне́ць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Крива́вить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Сі́верський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Доне́ць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ко́сять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кулі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очере́т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Горить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раши́стський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си́мвол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Zet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 Над Україною –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Салю́т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Рашистській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погані – капут!..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[c. 117]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Все починається з Любові</a:t>
            </a:r>
            <a:r>
              <a:rPr lang="uk-UA" b="1" dirty="0" smtClean="0"/>
              <a:t>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око́пі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зра́ненім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бійці́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злі, й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уто́млені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кра́ю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су́нуть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о́рки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» із-за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га́ю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Уже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мерці́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Штурму́ють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місто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палачі́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диверсанти скрізь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воро́жі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 воїн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му́жній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на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сторо́жі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Вдень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вночі́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.. [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с.78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857232"/>
            <a:ext cx="79335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«БІЛІ ЯНГОЛИ» НАШОЇ ГІМНАЗІЇ, ЯКІ ЗАРАЗ БОРОНЯТЬ РІДНУ ЗЕМЛЮ ВІД ОКУПАНТІВ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ТАРАСЕНКО СЕРГІЙ наш випускник.jpg"/>
          <p:cNvPicPr>
            <a:picLocks noGrp="1"/>
          </p:cNvPicPr>
          <p:nvPr>
            <p:ph idx="1"/>
          </p:nvPr>
        </p:nvPicPr>
        <p:blipFill>
          <a:blip r:embed="rId2"/>
          <a:srcRect l="10743" r="10048" b="-48"/>
          <a:stretch>
            <a:fillRect/>
          </a:stretch>
        </p:blipFill>
        <p:spPr>
          <a:xfrm>
            <a:off x="1857356" y="2214554"/>
            <a:ext cx="6351610" cy="3330275"/>
          </a:xfrm>
          <a:prstGeom prst="rect">
            <a:avLst/>
          </a:prstGeom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428728" y="5643578"/>
            <a:ext cx="72152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Тарасенко Сергій Володимирович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випускник нашої школи, Президент України Володимир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Зеленський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нагородив медаллю "Захиснику Вітчизни"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3-11-19_15-27-07.jpg"/>
          <p:cNvPicPr>
            <a:picLocks noGrp="1"/>
          </p:cNvPicPr>
          <p:nvPr>
            <p:ph idx="1"/>
          </p:nvPr>
        </p:nvPicPr>
        <p:blipFill>
          <a:blip r:embed="rId2"/>
          <a:srcRect r="-2675" b="5325"/>
          <a:stretch>
            <a:fillRect/>
          </a:stretch>
        </p:blipFill>
        <p:spPr>
          <a:xfrm>
            <a:off x="1214414" y="500042"/>
            <a:ext cx="3857652" cy="4357718"/>
          </a:xfrm>
          <a:prstGeom prst="rect">
            <a:avLst/>
          </a:prstGeom>
        </p:spPr>
      </p:pic>
      <p:pic>
        <p:nvPicPr>
          <p:cNvPr id="5" name="Рисунок 4" descr="photo_2023-11-19_15-24-2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3504" y="500042"/>
            <a:ext cx="3357586" cy="4357718"/>
          </a:xfrm>
          <a:prstGeom prst="rect">
            <a:avLst/>
          </a:prstGeom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071506" y="5000636"/>
            <a:ext cx="80724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Серган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Андрій Ярославович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випускник нашої школи. Андрій з побратимами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“випускники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минулих літ стоять з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рашистами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 двобої! Сини Вкраїни, юний цвіт, Вітчизні служать, як  Герої!..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[c.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»;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3-11-19_15-36-03.jpg"/>
          <p:cNvPicPr>
            <a:picLocks noGrp="1"/>
          </p:cNvPicPr>
          <p:nvPr>
            <p:ph idx="1"/>
          </p:nvPr>
        </p:nvPicPr>
        <p:blipFill>
          <a:blip r:embed="rId2"/>
          <a:srcRect l="19235" t="2109" r="19510" b="6380"/>
          <a:stretch>
            <a:fillRect/>
          </a:stretch>
        </p:blipFill>
        <p:spPr>
          <a:xfrm rot="16200000">
            <a:off x="2964645" y="-678685"/>
            <a:ext cx="3786213" cy="5572163"/>
          </a:xfrm>
          <a:prstGeom prst="rect">
            <a:avLst/>
          </a:prstGeom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000100" y="4000504"/>
            <a:ext cx="81439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ячеслав Володимирович Соболь (позивний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Француз) (зліва)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випускник нашої школи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Пого́лять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си́ві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бо́роди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сини́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Одя́гнуть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одностро́ї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ордена́ми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стануть білі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я́нголи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війни́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Найкращими на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сві́ті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	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жениха́ми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!..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[c. 8]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9350" algn="ct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(вірш «Білі Янголи» Неодруженим воїнам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Благодійна акція до Дня Збройних Сил України та Дня Святого Миколая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“Підтримаймо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наших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захисників”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истратор\Desktop\1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089801"/>
            <a:ext cx="3500462" cy="2625347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8058" y="1428736"/>
            <a:ext cx="3524274" cy="2643206"/>
          </a:xfrm>
          <a:prstGeom prst="rect">
            <a:avLst/>
          </a:prstGeom>
          <a:noFill/>
        </p:spPr>
      </p:pic>
      <p:pic>
        <p:nvPicPr>
          <p:cNvPr id="2052" name="Picture 4" descr="C:\Users\Администратор\Desktop\1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428736"/>
            <a:ext cx="3929090" cy="294681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29190" y="4429132"/>
            <a:ext cx="42148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Учні нашої гімназії постійно підтримують наших воїнів гарними листівками та подарунками… Дякуємо кожному захиснику, захисниці, які захищають Україну!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Спасибі!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000108"/>
            <a:ext cx="7433522" cy="524829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Гурко́чуть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гра́ди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» й автомати,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Свяще́нне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тіло рвуть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шака́ли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Спасібі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Вам,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сини́-солдати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Уклін,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пано́ве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генерали!..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У нас одна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Вкраї́на-мати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Її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морду́ють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людоже́ри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Спасибі Вам,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сини́-солдати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Низьки́й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уклі́н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Вам, офіцери!..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Не треба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ли́царів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шука́ти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Вони з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шака́лами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двобо́ї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Спасибі Вам,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сини́-солдати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Купа́льським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                святом Вас, Герої!..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Спасибі Вам,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сини́-солдати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.. [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с.94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]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uk-UA" sz="8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Школяреві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Чуєш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зда́леку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гул гармат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просто́рах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землі́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свято́ї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?..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Там за волю стоїть солдат,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Помирають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брати́-герої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Щоб навчався ти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сті́льки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сил,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Щоб твоя не горіла хата,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Щоб тобі не спалила крил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Зловоро́жа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змія́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8000" dirty="0" err="1" smtClean="0">
                <a:latin typeface="Times New Roman" pitchFamily="18" charset="0"/>
                <a:cs typeface="Times New Roman" pitchFamily="18" charset="0"/>
              </a:rPr>
              <a:t>крила́та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»!..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Бій за звільнення міст і сіл!..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Поклонись до землі Герою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І сідай за робочий стіл: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Книга – то твоє поле бою!..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с.108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/>
              <a:t>]</a:t>
            </a:r>
            <a:endParaRPr lang="ru-RU" sz="8000" dirty="0" smtClean="0"/>
          </a:p>
          <a:p>
            <a:pPr algn="ctr">
              <a:buNone/>
            </a:pPr>
            <a:r>
              <a:rPr lang="uk-UA" sz="8000" dirty="0" smtClean="0"/>
              <a:t> </a:t>
            </a:r>
            <a:endParaRPr lang="ru-RU" sz="8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862150" cy="184626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Виставка літератури письменників –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білоцерківців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у шкільній  бібліотеці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000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00174"/>
            <a:ext cx="3571900" cy="3929090"/>
          </a:xfrm>
          <a:prstGeom prst="rect">
            <a:avLst/>
          </a:prstGeom>
        </p:spPr>
      </p:pic>
      <p:pic>
        <p:nvPicPr>
          <p:cNvPr id="5" name="Рисунок 4" descr="3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500174"/>
            <a:ext cx="3929090" cy="39290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57290" y="5572140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Відвідую бібліотеки, люблю читати твори українських та зарубіжних авторів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Тримаймося!..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І сліз, і горя в нас по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ві́нця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сумно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ста́ло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пісе́нь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Трима́ймось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му́жньо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Украї́нці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Нам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ви́жить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треба в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су́дний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день!..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 можна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впа́сти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колі́на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Покі́рних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спа́лить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о́рка-змій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Тримайся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го́рдо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Україно: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Це твій останній,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не́нько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бій!!!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[c. 53]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Запитання, які ми запропонували учням гімназії: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Які твори цього автора, на ваш погляд, актуальні для сучасності і чому? Як ви оцінюєте вплив письменника на літературу і літературну культуру в цілому?(98% учнів відповіли ствердно)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заєте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ви про існування збірки В. І.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Дідківського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«Любов і Слово» (лірика, пісні, сатира) (на жаль, лише 10% опитуваних знають про існування даної збірки) Хто такі «Білі Янголи»? (100% опитуваних вказали, що Білі Янголи – військові, воїни ЗСУ, рятувальники, медики, волонтери, пожежники, всі, хто рятує людей, Герої, що віддали своє життя за Батьківщину) Чи важливо завжди пам’ятати і вшановувати Героїв? Чому? (100% дітей відповіли ствердно, адже завдяки героїзму, мужності Героїв ми живі)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Запитання авторові збірки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 Вам вдається поєднувати гумор із серйозними темами у своїх віршах?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Чи існують конкретні образи чи сюжети, які Ви уникатимете у своїй гумористичній поезії?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 вибираєте об’єкти для комічного відтворення у своїх віршах?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 Ви вирішуєте, коли гумор може виражати глибокі соціальні чи політичні проблеми, а коли він просто служить розвагою?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 що Ви найбільше любите писати?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Остерігайтесь, люди,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сло́ва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/>
          <a:lstStyle/>
          <a:p>
            <a:pPr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Слова́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ене́рґія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си́ла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Слова́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це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те́мрява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і світ!..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Слова́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Добра́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наро́дять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Кри́ла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 злі –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обрі́жуть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їх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полі́т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!..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[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с.72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pic>
        <p:nvPicPr>
          <p:cNvPr id="6145" name="Picture 1" descr="C:\Users\Администратор\Desktop\===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429000"/>
            <a:ext cx="4714908" cy="3153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Отже, мета нашого дослідження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полягає в розширенні розуміння творчості Володимира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Дідківського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, ретельному аналізі  збірки віршів «Любов і Слово», розкритті поетичного значення, вивченні літературних прийомів, тематики та їхнього впливу на сучасне українське літературне середовище, сучасного читача (учнів школи</a:t>
            </a:r>
            <a:r>
              <a:rPr lang="uk-UA" b="1" dirty="0" smtClean="0"/>
              <a:t>)</a:t>
            </a:r>
            <a:endParaRPr lang="ru-RU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Актуальність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проєкту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науково - дослідницька робота на тему: «Білі янголи війни: Презентація збірки В. І.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Дідківського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«Любов і Слово» (лірика, пісні, сатира)» є актуальною для дослідників літератури та історії Київщини, фольклористів - краєзнавців, вчителів літератури та історії, учнів, студентів; засудження російсько-української війни та сатира є цікавою темою для сучасних читачів, які не байдужі до рідного слова, природи та рідного краю.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ДЯКУЄМО ЗА УВАГУ!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Патріотичні Листівки Apriori 8 шт, 15 на 10 см, 8 видів, Postcards, gifts &amp;  presents from Ukraine, Прапор Україні ,&quot;Дякую Боже, що я не москаль&quot;, Все  буде Україна , Борщ – фото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14422"/>
            <a:ext cx="7858144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ТЕМАТИЧНА ВИСТАВКА ТВОРІВ ПОЕТА-ЗЕМЛЯКА, ГУМОРИСТА, САТИРИКА  В.І.ДІДКІВСЬКОГО У БІБЛІОТЕЦІ - ФІЛІЇ № 3 (ЗАЛІЗНИЧНЕ СЕЛИЩЕ</a:t>
            </a:r>
            <a:r>
              <a:rPr lang="uk-UA" sz="2000" dirty="0" smtClean="0"/>
              <a:t>)</a:t>
            </a:r>
            <a:endParaRPr lang="ru-RU" sz="2000" dirty="0"/>
          </a:p>
        </p:txBody>
      </p:sp>
      <p:pic>
        <p:nvPicPr>
          <p:cNvPr id="4" name="Содержимое 3" descr="фото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7" y="1357299"/>
            <a:ext cx="3811087" cy="4500593"/>
          </a:xfrm>
        </p:spPr>
      </p:pic>
      <p:pic>
        <p:nvPicPr>
          <p:cNvPr id="6" name="Рисунок 5" descr="фото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357298"/>
            <a:ext cx="3929098" cy="39290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57752" y="5288340"/>
            <a:ext cx="40719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 другого класу  займаюсь ораторським мистецтвом,  керівник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Гнуда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Ксенія Петрівна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то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63491"/>
            <a:ext cx="6572296" cy="657229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429552" cy="2143116"/>
          </a:xfrm>
        </p:spPr>
        <p:txBody>
          <a:bodyPr>
            <a:no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Володимир Іванович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Дідківський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сучасний поет-гуморист, член Національної Спілки письменників України, член ради Київської обласної організації Національної Спілки письменників України, лауреат літературно-мистецької премії ім.. Нечуя-Левицького, вчитель української мови та літератури в нашій гімназії.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Немає опису світлин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714620"/>
            <a:ext cx="4010025" cy="4010026"/>
          </a:xfrm>
          <a:prstGeom prst="rect">
            <a:avLst/>
          </a:prstGeom>
          <a:noFill/>
        </p:spPr>
      </p:pic>
      <p:pic>
        <p:nvPicPr>
          <p:cNvPr id="2050" name="Picture 2" descr="C:\Users\Администратор\Desktop\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14620"/>
            <a:ext cx="3714776" cy="4004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1143000"/>
          </a:xfrm>
        </p:spPr>
        <p:txBody>
          <a:bodyPr>
            <a:normAutofit/>
          </a:bodyPr>
          <a:lstStyle/>
          <a:p>
            <a:r>
              <a:rPr lang="uk-UA" b="1" dirty="0" smtClean="0"/>
              <a:t>     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Письменники – краяни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олодимир Іванович Дідківський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142984"/>
            <a:ext cx="1571635" cy="16430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4414" y="2786058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/>
              <a:t>Дідківський</a:t>
            </a:r>
            <a:r>
              <a:rPr lang="ru-RU" sz="1200" dirty="0" smtClean="0"/>
              <a:t> </a:t>
            </a:r>
            <a:r>
              <a:rPr lang="ru-RU" sz="1200" dirty="0" err="1" smtClean="0"/>
              <a:t>Володимир</a:t>
            </a:r>
            <a:r>
              <a:rPr lang="ru-RU" sz="1200" dirty="0" smtClean="0"/>
              <a:t> </a:t>
            </a:r>
            <a:r>
              <a:rPr lang="ru-RU" sz="1200" dirty="0" err="1" smtClean="0"/>
              <a:t>Іванович</a:t>
            </a:r>
            <a:r>
              <a:rPr lang="uk-UA" sz="1200" dirty="0" smtClean="0"/>
              <a:t> </a:t>
            </a:r>
          </a:p>
          <a:p>
            <a:r>
              <a:rPr lang="uk-UA" sz="1200" dirty="0" smtClean="0"/>
              <a:t>(нар. 29.09.1956) </a:t>
            </a:r>
            <a:endParaRPr lang="ru-RU" sz="1200" dirty="0"/>
          </a:p>
        </p:txBody>
      </p:sp>
      <p:pic>
        <p:nvPicPr>
          <p:cNvPr id="6" name="Рисунок 5" descr="Андрій Дмитрович Гудима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4810" y="1142984"/>
            <a:ext cx="1571636" cy="16430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71934" y="2786058"/>
            <a:ext cx="207170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smtClean="0"/>
              <a:t>Гудима Андрій Дмитрович </a:t>
            </a:r>
          </a:p>
          <a:p>
            <a:r>
              <a:rPr lang="uk-UA" sz="1200" dirty="0" smtClean="0"/>
              <a:t>(нар. 19.07.1937)</a:t>
            </a:r>
            <a:r>
              <a:rPr lang="uk-UA" sz="1400" dirty="0" smtClean="0"/>
              <a:t> </a:t>
            </a:r>
            <a:endParaRPr lang="ru-RU" sz="1400" dirty="0"/>
          </a:p>
        </p:txBody>
      </p:sp>
      <p:pic>
        <p:nvPicPr>
          <p:cNvPr id="8" name="Рисунок 7" descr="Віктор Арсенійович Євтушенко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6643702" y="1142984"/>
            <a:ext cx="1571635" cy="164307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429388" y="2786058"/>
            <a:ext cx="2428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smtClean="0"/>
              <a:t>Євтушенко Віктор Арсенійович </a:t>
            </a:r>
          </a:p>
          <a:p>
            <a:r>
              <a:rPr lang="uk-UA" sz="1200" dirty="0" smtClean="0"/>
              <a:t>(нар. 17.02. 1962) </a:t>
            </a:r>
            <a:endParaRPr lang="ru-RU" sz="1200" dirty="0"/>
          </a:p>
        </p:txBody>
      </p:sp>
      <p:pic>
        <p:nvPicPr>
          <p:cNvPr id="10" name="Рисунок 9" descr="Галина Вікторівна Пензарєва - Невінчана.jpg"/>
          <p:cNvPicPr/>
          <p:nvPr/>
        </p:nvPicPr>
        <p:blipFill>
          <a:blip r:embed="rId5"/>
          <a:stretch>
            <a:fillRect/>
          </a:stretch>
        </p:blipFill>
        <p:spPr>
          <a:xfrm>
            <a:off x="1857356" y="3714752"/>
            <a:ext cx="1571635" cy="1643073"/>
          </a:xfrm>
          <a:prstGeom prst="rect">
            <a:avLst/>
          </a:prstGeom>
        </p:spPr>
      </p:pic>
      <p:pic>
        <p:nvPicPr>
          <p:cNvPr id="11" name="Рисунок 10" descr="Костянтин Леонідович Мордатенко.jpg"/>
          <p:cNvPicPr/>
          <p:nvPr/>
        </p:nvPicPr>
        <p:blipFill>
          <a:blip r:embed="rId6"/>
          <a:stretch>
            <a:fillRect/>
          </a:stretch>
        </p:blipFill>
        <p:spPr>
          <a:xfrm>
            <a:off x="4214810" y="3714752"/>
            <a:ext cx="1571635" cy="1643073"/>
          </a:xfrm>
          <a:prstGeom prst="rect">
            <a:avLst/>
          </a:prstGeom>
        </p:spPr>
      </p:pic>
      <p:pic>
        <p:nvPicPr>
          <p:cNvPr id="12" name="Рисунок 11" descr="Розвозчик Петро Іларіонович.jpg"/>
          <p:cNvPicPr/>
          <p:nvPr/>
        </p:nvPicPr>
        <p:blipFill>
          <a:blip r:embed="rId7"/>
          <a:stretch>
            <a:fillRect/>
          </a:stretch>
        </p:blipFill>
        <p:spPr>
          <a:xfrm>
            <a:off x="6643702" y="3714752"/>
            <a:ext cx="1571635" cy="164307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643042" y="542926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err="1" smtClean="0"/>
              <a:t>Пензарєва-Невінчана</a:t>
            </a:r>
            <a:r>
              <a:rPr lang="uk-UA" sz="1200" dirty="0" smtClean="0"/>
              <a:t> Галина Вікторівна</a:t>
            </a:r>
          </a:p>
          <a:p>
            <a:r>
              <a:rPr lang="ru-RU" sz="1200" dirty="0" smtClean="0"/>
              <a:t> </a:t>
            </a:r>
            <a:r>
              <a:rPr lang="uk-UA" sz="1200" dirty="0" smtClean="0"/>
              <a:t>(нар. 08.10. 1957)  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5429264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err="1" smtClean="0"/>
              <a:t>Мордатенко</a:t>
            </a:r>
            <a:r>
              <a:rPr lang="uk-UA" sz="1200" dirty="0" smtClean="0"/>
              <a:t> Костянтин Леонідович (нар. 04.07.1975) 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57950" y="5429264"/>
            <a:ext cx="2390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err="1" smtClean="0"/>
              <a:t>Розвозчик</a:t>
            </a:r>
            <a:r>
              <a:rPr lang="uk-UA" sz="1200" dirty="0" smtClean="0"/>
              <a:t> Петро Іларіонович (нар. 13.08. 1957) </a:t>
            </a:r>
            <a:endParaRPr lang="ru-RU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71480"/>
            <a:ext cx="786215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Збірка В. І. </a:t>
            </a:r>
            <a:r>
              <a:rPr lang="uk-UA" b="1" dirty="0" err="1" smtClean="0"/>
              <a:t>Дідківського</a:t>
            </a:r>
            <a:r>
              <a:rPr lang="uk-UA" b="1" dirty="0" smtClean="0"/>
              <a:t> «Любов і Слово» (лірика, пісні, сатира) </a:t>
            </a:r>
            <a:r>
              <a:rPr lang="uk-UA" b="1" dirty="0" err="1" smtClean="0"/>
              <a:t>-електронний</a:t>
            </a:r>
            <a:r>
              <a:rPr lang="uk-UA" b="1" dirty="0" smtClean="0"/>
              <a:t> формат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Screenshot_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428728" y="1945311"/>
            <a:ext cx="3857652" cy="46269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86446" y="1714488"/>
            <a:ext cx="335755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Хай осінь сад заполонила, та серце квітне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малиново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бо є в житті поета крила Любов і Слово!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[c.155]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9322" y="3643314"/>
            <a:ext cx="32146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Назва збірки 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имволічна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 Автор бореться з російськими катами Словом і має  в серці безмежну любов до Батьківщини. Ми підтримуємо талановитого вчителя і є його послідовниками…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845</TotalTime>
  <Words>1443</Words>
  <PresentationFormat>Экран (4:3)</PresentationFormat>
  <Paragraphs>358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Солнцестояние</vt:lpstr>
      <vt:lpstr>Білі Янголи війни: Презентація збірки В. І. Дідківського “Любов і Слово”  (лірика, пісні,сатира) </vt:lpstr>
      <vt:lpstr>Навчаюсь у Білоцерківській гімназії – початковій школі № 15</vt:lpstr>
      <vt:lpstr>З великим задоволенням декламую твори класиків літератури, беру участь у міських конкурсах</vt:lpstr>
      <vt:lpstr>Виставка літератури письменників – білоцерківців у шкільній  бібліотеці  </vt:lpstr>
      <vt:lpstr>ТЕМАТИЧНА ВИСТАВКА ТВОРІВ ПОЕТА-ЗЕМЛЯКА, ГУМОРИСТА, САТИРИКА  В.І.ДІДКІВСЬКОГО У БІБЛІОТЕЦІ - ФІЛІЇ № 3 (ЗАЛІЗНИЧНЕ СЕЛИЩЕ)</vt:lpstr>
      <vt:lpstr>Слайд 6</vt:lpstr>
      <vt:lpstr>Володимир Іванович Дідківський – сучасний поет-гуморист, член Національної Спілки письменників України, член ради Київської обласної організації Національної Спілки письменників України, лауреат літературно-мистецької премії ім.. Нечуя-Левицького, вчитель української мови та літератури в нашій гімназії. </vt:lpstr>
      <vt:lpstr>       Письменники – краяни</vt:lpstr>
      <vt:lpstr>Збірка В. І. Дідківського «Любов і Слово» (лірика, пісні, сатира) -електронний формат </vt:lpstr>
      <vt:lpstr>В. І. Дідківський – автор та керівник першого в області кабінету літературного краєзнавства в гімназії № 15</vt:lpstr>
      <vt:lpstr>Кабінет  літературного краєзнавства Київщини в гімназії № 15 </vt:lpstr>
      <vt:lpstr>Талановиті вихованці Володимира Івановича здобувають перемоги на Всеукраїнських конкурсах і є обличчям нашої школи…</vt:lpstr>
      <vt:lpstr>Шкільний музей Бойової Слави</vt:lpstr>
      <vt:lpstr>Слайд 14</vt:lpstr>
      <vt:lpstr> “Обличчям війни є лише піч, а на призьбі – заплакана мати…”  (вірш “Піч”  [c. 105]) </vt:lpstr>
      <vt:lpstr>Слайд 16</vt:lpstr>
      <vt:lpstr>Слайд 17</vt:lpstr>
      <vt:lpstr>  Сотня срібних Янгеликів (матерям розстріляних дітей)   </vt:lpstr>
      <vt:lpstr>Небесне військо «Білих Янголів»</vt:lpstr>
      <vt:lpstr>ВІЧНА ПАМ’ЯТЬ НАШІЙ ВЧИТЕЛЬЦІ, КЛАСНОМУ КЕРІВНИКУ СОБОЛЬ ЛЮДМИЛІ МИКОЛАЇВНІ…</vt:lpstr>
      <vt:lpstr>Слайд 21</vt:lpstr>
      <vt:lpstr>Слайд 22</vt:lpstr>
      <vt:lpstr>Слайд 23</vt:lpstr>
      <vt:lpstr>     Зінченко Андрій з побратимом Шкабурою Юрієм Васильовичем (18. 08. 73. – 13.04.22.).  “Ообоє – наче білі голуби… І дві сльози́ гарячі на траві…” (Вірш “Янголи”) [c. 161]    </vt:lpstr>
      <vt:lpstr>Матерям, які втратили синів…</vt:lpstr>
      <vt:lpstr>На зорі́… </vt:lpstr>
      <vt:lpstr>Алея Пам’яті…  </vt:lpstr>
      <vt:lpstr>Чому раши́сти па́лять кни́ги?.. </vt:lpstr>
      <vt:lpstr>Молитва… </vt:lpstr>
      <vt:lpstr>Знай, «о́рче»… </vt:lpstr>
      <vt:lpstr> БІЛІ ЯНГОЛИ    неодруженим воїнам </vt:lpstr>
      <vt:lpstr>Пісня про подвиг </vt:lpstr>
      <vt:lpstr>Все починається з Любові! </vt:lpstr>
      <vt:lpstr>«БІЛІ ЯНГОЛИ» НАШОЇ ГІМНАЗІЇ, ЯКІ ЗАРАЗ БОРОНЯТЬ РІДНУ ЗЕМЛЮ ВІД ОКУПАНТІВ </vt:lpstr>
      <vt:lpstr>Слайд 35</vt:lpstr>
      <vt:lpstr>Слайд 36</vt:lpstr>
      <vt:lpstr>Благодійна акція до Дня Збройних Сил України та Дня Святого Миколая “Підтримаймо наших захисників”</vt:lpstr>
      <vt:lpstr>Спасибі! </vt:lpstr>
      <vt:lpstr>  Школяреві   </vt:lpstr>
      <vt:lpstr>  Тримаймося!..   </vt:lpstr>
      <vt:lpstr>Запитання, які ми запропонували учням гімназії: </vt:lpstr>
      <vt:lpstr>Запитання авторові збірки</vt:lpstr>
      <vt:lpstr>Остерігайтесь, люди, сло́ва… </vt:lpstr>
      <vt:lpstr>Отже, мета нашого дослідження</vt:lpstr>
      <vt:lpstr>Актуальність проєкту</vt:lpstr>
      <vt:lpstr>ДЯКУЄМО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88</cp:revision>
  <dcterms:created xsi:type="dcterms:W3CDTF">2023-11-19T12:50:25Z</dcterms:created>
  <dcterms:modified xsi:type="dcterms:W3CDTF">2023-12-09T17:15:43Z</dcterms:modified>
</cp:coreProperties>
</file>