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11.04.2018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714356"/>
            <a:ext cx="7772400" cy="1470025"/>
          </a:xfrm>
        </p:spPr>
        <p:txBody>
          <a:bodyPr/>
          <a:lstStyle/>
          <a:p>
            <a:r>
              <a:rPr lang="ru-RU" sz="3200" dirty="0" smtClean="0"/>
              <a:t>«</a:t>
            </a:r>
            <a:r>
              <a:rPr lang="ru-RU" dirty="0" smtClean="0"/>
              <a:t>К</a:t>
            </a:r>
            <a:r>
              <a:rPr lang="uk-UA" dirty="0" err="1" smtClean="0"/>
              <a:t>озацькому</a:t>
            </a:r>
            <a:r>
              <a:rPr lang="uk-UA" dirty="0" smtClean="0"/>
              <a:t> роду – нема </a:t>
            </a:r>
            <a:r>
              <a:rPr lang="uk-UA" dirty="0" err="1" smtClean="0"/>
              <a:t>переводу”</a:t>
            </a:r>
            <a:endParaRPr lang="ru-RU" dirty="0"/>
          </a:p>
        </p:txBody>
      </p:sp>
      <p:sp>
        <p:nvSpPr>
          <p:cNvPr id="12" name="TextBox 11"/>
          <p:cNvSpPr txBox="1"/>
          <p:nvPr/>
        </p:nvSpPr>
        <p:spPr>
          <a:xfrm>
            <a:off x="5000628" y="3357562"/>
            <a:ext cx="3714776" cy="923330"/>
          </a:xfrm>
          <a:prstGeom prst="rect">
            <a:avLst/>
          </a:prstGeom>
          <a:noFill/>
        </p:spPr>
        <p:txBody>
          <a:bodyPr wrap="square" rtlCol="0">
            <a:spAutoFit/>
          </a:bodyPr>
          <a:lstStyle/>
          <a:p>
            <a:r>
              <a:rPr lang="uk-UA" dirty="0" smtClean="0"/>
              <a:t>Виконав  учень  </a:t>
            </a:r>
            <a:r>
              <a:rPr lang="uk-UA" dirty="0" smtClean="0"/>
              <a:t>8-А  класу</a:t>
            </a:r>
          </a:p>
          <a:p>
            <a:r>
              <a:rPr lang="uk-UA" dirty="0" smtClean="0"/>
              <a:t>БНВО “ЗОШ №15 – ДЮСОК”</a:t>
            </a:r>
          </a:p>
          <a:p>
            <a:r>
              <a:rPr lang="uk-UA" dirty="0" smtClean="0"/>
              <a:t>Запорожець Ігор</a:t>
            </a:r>
            <a:endParaRPr lang="ru-RU" dirty="0"/>
          </a:p>
        </p:txBody>
      </p:sp>
      <p:graphicFrame>
        <p:nvGraphicFramePr>
          <p:cNvPr id="15" name="Таблица 14"/>
          <p:cNvGraphicFramePr>
            <a:graphicFrameLocks noGrp="1"/>
          </p:cNvGraphicFramePr>
          <p:nvPr/>
        </p:nvGraphicFramePr>
        <p:xfrm>
          <a:off x="5000628" y="5429264"/>
          <a:ext cx="4143372" cy="1211584"/>
        </p:xfrm>
        <a:graphic>
          <a:graphicData uri="http://schemas.openxmlformats.org/drawingml/2006/table">
            <a:tbl>
              <a:tblPr/>
              <a:tblGrid>
                <a:gridCol w="4143372"/>
              </a:tblGrid>
              <a:tr h="1211584">
                <a:tc>
                  <a:txBody>
                    <a:bodyPr/>
                    <a:lstStyle/>
                    <a:p>
                      <a:pPr algn="l">
                        <a:spcAft>
                          <a:spcPts val="0"/>
                        </a:spcAft>
                      </a:pPr>
                      <a:r>
                        <a:rPr lang="uk-UA" sz="1800" dirty="0">
                          <a:latin typeface="+mn-lt"/>
                          <a:ea typeface="Times New Roman"/>
                          <a:cs typeface="Times New Roman"/>
                        </a:rPr>
                        <a:t>Науковий керівник:</a:t>
                      </a:r>
                      <a:endParaRPr lang="ru-RU" sz="1800" dirty="0">
                        <a:latin typeface="+mn-lt"/>
                        <a:ea typeface="Times New Roman"/>
                        <a:cs typeface="Times New Roman"/>
                      </a:endParaRPr>
                    </a:p>
                    <a:p>
                      <a:pPr algn="l">
                        <a:spcAft>
                          <a:spcPts val="0"/>
                        </a:spcAft>
                      </a:pPr>
                      <a:r>
                        <a:rPr lang="uk-UA" sz="1800" dirty="0">
                          <a:latin typeface="+mn-lt"/>
                          <a:ea typeface="Times New Roman"/>
                          <a:cs typeface="Times New Roman"/>
                        </a:rPr>
                        <a:t>Кушніренко Світлана Миколаївна, </a:t>
                      </a:r>
                      <a:r>
                        <a:rPr lang="uk-UA" sz="1800" dirty="0" smtClean="0">
                          <a:latin typeface="+mn-lt"/>
                          <a:ea typeface="Times New Roman"/>
                          <a:cs typeface="Times New Roman"/>
                        </a:rPr>
                        <a:t>вчителька</a:t>
                      </a:r>
                      <a:r>
                        <a:rPr lang="uk-UA" sz="1800" baseline="0" dirty="0" smtClean="0">
                          <a:latin typeface="+mn-lt"/>
                          <a:ea typeface="Times New Roman"/>
                          <a:cs typeface="Times New Roman"/>
                        </a:rPr>
                        <a:t> БНВО “ЗОШ №15 – ДЮСОК”</a:t>
                      </a:r>
                      <a:endParaRPr lang="ru-RU" sz="1800" dirty="0">
                        <a:latin typeface="+mn-lt"/>
                        <a:ea typeface="Times New Roman"/>
                        <a:cs typeface="Times New Roman"/>
                      </a:endParaRPr>
                    </a:p>
                  </a:txBody>
                  <a:tcPr marL="114300" marR="114300" marT="0" marB="0">
                    <a:lnL>
                      <a:noFill/>
                    </a:lnL>
                    <a:lnR>
                      <a:noFill/>
                    </a:lnR>
                    <a:lnT>
                      <a:noFill/>
                    </a:lnT>
                    <a:lnB>
                      <a:noFill/>
                    </a:lnB>
                  </a:tcPr>
                </a:tc>
              </a:tr>
            </a:tbl>
          </a:graphicData>
        </a:graphic>
      </p:graphicFrame>
      <p:pic>
        <p:nvPicPr>
          <p:cNvPr id="7" name="Рисунок 6" descr="IMG_20180406_135906.JPG"/>
          <p:cNvPicPr>
            <a:picLocks noChangeAspect="1"/>
          </p:cNvPicPr>
          <p:nvPr/>
        </p:nvPicPr>
        <p:blipFill>
          <a:blip r:embed="rId2"/>
          <a:stretch>
            <a:fillRect/>
          </a:stretch>
        </p:blipFill>
        <p:spPr>
          <a:xfrm>
            <a:off x="1785918" y="2428868"/>
            <a:ext cx="2173088" cy="4071942"/>
          </a:xfrm>
          <a:prstGeom prst="rect">
            <a:avLst/>
          </a:prstGeom>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t>Бойове товариство, побут і звичаї запорожців</a:t>
            </a:r>
            <a:endParaRPr lang="ru-RU" dirty="0"/>
          </a:p>
        </p:txBody>
      </p:sp>
      <p:sp>
        <p:nvSpPr>
          <p:cNvPr id="3" name="Содержимое 2"/>
          <p:cNvSpPr>
            <a:spLocks noGrp="1"/>
          </p:cNvSpPr>
          <p:nvPr>
            <p:ph idx="1"/>
          </p:nvPr>
        </p:nvSpPr>
        <p:spPr>
          <a:xfrm>
            <a:off x="457200" y="1714488"/>
            <a:ext cx="5472122" cy="4411675"/>
          </a:xfrm>
        </p:spPr>
        <p:txBody>
          <a:bodyPr>
            <a:normAutofit fontScale="70000" lnSpcReduction="20000"/>
          </a:bodyPr>
          <a:lstStyle/>
          <a:p>
            <a:r>
              <a:rPr lang="uk-UA" dirty="0" smtClean="0"/>
              <a:t>Достеменно відомо, найперші згадки про українське козацтво з`явилися в Західній Європі на рубежі XV-XVI ст. Одна з таких писемних згадок про козаків зустрічається в генуезькій </a:t>
            </a:r>
            <a:r>
              <a:rPr lang="uk-UA" dirty="0" err="1" smtClean="0"/>
              <a:t>хроніці</a:t>
            </a:r>
            <a:r>
              <a:rPr lang="uk-UA" dirty="0" smtClean="0"/>
              <a:t> за 1474 рік. За свідченням тогочасних літописців перші козацькі слободи розташовувались обіч </a:t>
            </a:r>
            <a:r>
              <a:rPr lang="uk-UA" dirty="0" err="1" smtClean="0"/>
              <a:t>сумновідомого</a:t>
            </a:r>
            <a:r>
              <a:rPr lang="uk-UA" dirty="0" smtClean="0"/>
              <a:t> татарського «Чорного шляху» вздовж річки Тясмин, що біля Чигирина, річки </a:t>
            </a:r>
            <a:r>
              <a:rPr lang="uk-UA" dirty="0" err="1" smtClean="0"/>
              <a:t>Ташлик</a:t>
            </a:r>
            <a:r>
              <a:rPr lang="uk-UA" dirty="0" smtClean="0"/>
              <a:t>, що біля Сміли, а також річок </a:t>
            </a:r>
            <a:r>
              <a:rPr lang="uk-UA" dirty="0" err="1" smtClean="0"/>
              <a:t>Конилка</a:t>
            </a:r>
            <a:r>
              <a:rPr lang="uk-UA" dirty="0" smtClean="0"/>
              <a:t> та Гірський </a:t>
            </a:r>
            <a:r>
              <a:rPr lang="uk-UA" dirty="0" err="1" smtClean="0"/>
              <a:t>Тікич</a:t>
            </a:r>
            <a:r>
              <a:rPr lang="uk-UA" dirty="0" smtClean="0"/>
              <a:t> неподалік Умані. Отож колиска всього козацтва знаходиться на території сучасної Київської, Черкаської та Вінницької областей України.</a:t>
            </a:r>
            <a:endParaRPr lang="ru-RU" dirty="0" smtClean="0"/>
          </a:p>
          <a:p>
            <a:endParaRPr lang="ru-RU" dirty="0"/>
          </a:p>
        </p:txBody>
      </p:sp>
      <p:pic>
        <p:nvPicPr>
          <p:cNvPr id="4" name="Содержимое 7" descr="0910131512201017_f0_0.jpg"/>
          <p:cNvPicPr>
            <a:picLocks noChangeAspect="1"/>
          </p:cNvPicPr>
          <p:nvPr/>
        </p:nvPicPr>
        <p:blipFill>
          <a:blip r:embed="rId2"/>
          <a:srcRect/>
          <a:stretch>
            <a:fillRect/>
          </a:stretch>
        </p:blipFill>
        <p:spPr>
          <a:xfrm>
            <a:off x="5715008" y="3366662"/>
            <a:ext cx="3428992" cy="3491338"/>
          </a:xfrm>
          <a:prstGeom prst="rect">
            <a:avLst/>
          </a:prstGeom>
        </p:spPr>
      </p:pic>
      <p:sp>
        <p:nvSpPr>
          <p:cNvPr id="6" name="Прямоугольник 5"/>
          <p:cNvSpPr/>
          <p:nvPr/>
        </p:nvSpPr>
        <p:spPr>
          <a:xfrm>
            <a:off x="6143636" y="2428868"/>
            <a:ext cx="2714644" cy="830997"/>
          </a:xfrm>
          <a:prstGeom prst="rect">
            <a:avLst/>
          </a:prstGeom>
        </p:spPr>
        <p:txBody>
          <a:bodyPr wrap="square">
            <a:spAutoFit/>
          </a:bodyPr>
          <a:lstStyle/>
          <a:p>
            <a:pPr algn="ctr"/>
            <a:r>
              <a:rPr lang="uk-UA" sz="2400" dirty="0" smtClean="0">
                <a:latin typeface="Comic Sans MS" pitchFamily="66" charset="0"/>
              </a:rPr>
              <a:t>Історія слова </a:t>
            </a:r>
            <a:r>
              <a:rPr lang="uk-UA" sz="2400" dirty="0" err="1" smtClean="0">
                <a:latin typeface="Comic Sans MS" pitchFamily="66" charset="0"/>
              </a:rPr>
              <a:t>“козак”</a:t>
            </a:r>
            <a:endParaRPr lang="ru-RU" sz="2400" dirty="0">
              <a:latin typeface="Comic Sans MS" pitchFamily="66" charset="0"/>
            </a:endParaRPr>
          </a:p>
        </p:txBody>
      </p:sp>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0"/>
            <a:ext cx="7772400" cy="1470025"/>
          </a:xfrm>
        </p:spPr>
        <p:txBody>
          <a:bodyPr/>
          <a:lstStyle/>
          <a:p>
            <a:r>
              <a:rPr lang="uk-UA" dirty="0" smtClean="0"/>
              <a:t>Історія слова запорожець</a:t>
            </a:r>
            <a:endParaRPr lang="ru-RU" dirty="0"/>
          </a:p>
        </p:txBody>
      </p:sp>
      <p:sp>
        <p:nvSpPr>
          <p:cNvPr id="3" name="Подзаголовок 2"/>
          <p:cNvSpPr>
            <a:spLocks noGrp="1"/>
          </p:cNvSpPr>
          <p:nvPr>
            <p:ph type="subTitle" idx="1"/>
          </p:nvPr>
        </p:nvSpPr>
        <p:spPr>
          <a:xfrm>
            <a:off x="1357290" y="1571612"/>
            <a:ext cx="6400800" cy="1752600"/>
          </a:xfrm>
        </p:spPr>
        <p:txBody>
          <a:bodyPr>
            <a:noAutofit/>
          </a:bodyPr>
          <a:lstStyle/>
          <a:p>
            <a:r>
              <a:rPr lang="uk-UA" sz="2800" dirty="0" err="1" smtClean="0">
                <a:solidFill>
                  <a:schemeClr val="tx1"/>
                </a:solidFill>
                <a:latin typeface="Times New Roman" pitchFamily="18" charset="0"/>
                <a:cs typeface="Times New Roman" pitchFamily="18" charset="0"/>
              </a:rPr>
              <a:t>Порож—корінь</a:t>
            </a:r>
            <a:r>
              <a:rPr lang="uk-UA" sz="2800" dirty="0" smtClean="0">
                <a:solidFill>
                  <a:schemeClr val="tx1"/>
                </a:solidFill>
                <a:latin typeface="Times New Roman" pitchFamily="18" charset="0"/>
                <a:cs typeface="Times New Roman" pitchFamily="18" charset="0"/>
              </a:rPr>
              <a:t> слова </a:t>
            </a:r>
          </a:p>
          <a:p>
            <a:r>
              <a:rPr lang="uk-UA" sz="2800" dirty="0" err="1" smtClean="0">
                <a:solidFill>
                  <a:schemeClr val="tx1"/>
                </a:solidFill>
                <a:latin typeface="Times New Roman" pitchFamily="18" charset="0"/>
                <a:cs typeface="Times New Roman" pitchFamily="18" charset="0"/>
              </a:rPr>
              <a:t>За—префікс</a:t>
            </a:r>
            <a:endParaRPr lang="uk-UA" sz="2800" dirty="0" smtClean="0">
              <a:solidFill>
                <a:schemeClr val="tx1"/>
              </a:solidFill>
              <a:latin typeface="Times New Roman" pitchFamily="18" charset="0"/>
              <a:cs typeface="Times New Roman" pitchFamily="18" charset="0"/>
            </a:endParaRPr>
          </a:p>
          <a:p>
            <a:r>
              <a:rPr lang="uk-UA" sz="2800" dirty="0" err="1" smtClean="0">
                <a:solidFill>
                  <a:schemeClr val="tx1"/>
                </a:solidFill>
                <a:latin typeface="Times New Roman" pitchFamily="18" charset="0"/>
                <a:cs typeface="Times New Roman" pitchFamily="18" charset="0"/>
              </a:rPr>
              <a:t>Ець—суфікс</a:t>
            </a:r>
            <a:r>
              <a:rPr lang="uk-UA" sz="2800" dirty="0" smtClean="0">
                <a:solidFill>
                  <a:schemeClr val="tx1"/>
                </a:solidFill>
                <a:latin typeface="Times New Roman" pitchFamily="18" charset="0"/>
                <a:cs typeface="Times New Roman" pitchFamily="18" charset="0"/>
              </a:rPr>
              <a:t>, вказує на те, що далекий предок жив за Дніпровими порогами на Запорізькій Січі</a:t>
            </a:r>
            <a:endParaRPr lang="ru-RU" sz="2800" dirty="0">
              <a:solidFill>
                <a:schemeClr val="tx1"/>
              </a:solidFill>
              <a:latin typeface="Times New Roman" pitchFamily="18" charset="0"/>
              <a:cs typeface="Times New Roman" pitchFamily="18" charset="0"/>
            </a:endParaRPr>
          </a:p>
        </p:txBody>
      </p:sp>
    </p:spTree>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214338"/>
            <a:ext cx="7772400" cy="1470025"/>
          </a:xfrm>
        </p:spPr>
        <p:txBody>
          <a:bodyPr>
            <a:normAutofit/>
          </a:bodyPr>
          <a:lstStyle/>
          <a:p>
            <a:r>
              <a:rPr lang="uk-UA" sz="3200" b="1" dirty="0" smtClean="0">
                <a:solidFill>
                  <a:schemeClr val="tx2">
                    <a:satMod val="200000"/>
                  </a:schemeClr>
                </a:solidFill>
              </a:rPr>
              <a:t>Бойове товариство, побут і звичаї запорожців</a:t>
            </a:r>
            <a:endParaRPr lang="ru-RU" sz="3200" dirty="0"/>
          </a:p>
        </p:txBody>
      </p:sp>
      <p:sp>
        <p:nvSpPr>
          <p:cNvPr id="3" name="Подзаголовок 2"/>
          <p:cNvSpPr>
            <a:spLocks noGrp="1"/>
          </p:cNvSpPr>
          <p:nvPr>
            <p:ph type="subTitle" idx="1"/>
          </p:nvPr>
        </p:nvSpPr>
        <p:spPr/>
        <p:txBody>
          <a:bodyPr/>
          <a:lstStyle/>
          <a:p>
            <a:endParaRPr lang="ru-RU" dirty="0"/>
          </a:p>
        </p:txBody>
      </p:sp>
      <p:sp>
        <p:nvSpPr>
          <p:cNvPr id="4" name="Прямоугольник 3"/>
          <p:cNvSpPr/>
          <p:nvPr/>
        </p:nvSpPr>
        <p:spPr>
          <a:xfrm>
            <a:off x="1714480" y="928670"/>
            <a:ext cx="5412572" cy="523220"/>
          </a:xfrm>
          <a:prstGeom prst="rect">
            <a:avLst/>
          </a:prstGeom>
        </p:spPr>
        <p:txBody>
          <a:bodyPr wrap="none">
            <a:spAutoFit/>
          </a:bodyPr>
          <a:lstStyle/>
          <a:p>
            <a:r>
              <a:rPr lang="uk-UA" sz="2800" b="1" dirty="0" smtClean="0">
                <a:solidFill>
                  <a:schemeClr val="tx2">
                    <a:satMod val="200000"/>
                  </a:schemeClr>
                </a:solidFill>
              </a:rPr>
              <a:t>Історія створення Запорізької Січі</a:t>
            </a:r>
            <a:endParaRPr lang="ru-RU" sz="2800" dirty="0"/>
          </a:p>
        </p:txBody>
      </p:sp>
      <p:sp>
        <p:nvSpPr>
          <p:cNvPr id="5" name="Прямоугольник 4"/>
          <p:cNvSpPr/>
          <p:nvPr/>
        </p:nvSpPr>
        <p:spPr>
          <a:xfrm>
            <a:off x="214282" y="1285860"/>
            <a:ext cx="3857652" cy="2031325"/>
          </a:xfrm>
          <a:prstGeom prst="rect">
            <a:avLst/>
          </a:prstGeom>
        </p:spPr>
        <p:txBody>
          <a:bodyPr wrap="square">
            <a:spAutoFit/>
          </a:bodyPr>
          <a:lstStyle/>
          <a:p>
            <a:pPr marL="73025"/>
            <a:r>
              <a:rPr lang="uk-UA" dirty="0" smtClean="0"/>
              <a:t>Запорізька Січ — суспільно-політична та військово-адміністративна організація українського козацтва, що склалася наприкінці ХV ст. — першій половині XVI ст. за дніпровими порогами у районі острова Хортиця.</a:t>
            </a:r>
            <a:endParaRPr lang="ru-RU" dirty="0" smtClean="0"/>
          </a:p>
        </p:txBody>
      </p:sp>
      <p:sp>
        <p:nvSpPr>
          <p:cNvPr id="6" name="Прямоугольник 5"/>
          <p:cNvSpPr/>
          <p:nvPr/>
        </p:nvSpPr>
        <p:spPr>
          <a:xfrm>
            <a:off x="4071902" y="1357298"/>
            <a:ext cx="5072098" cy="4247317"/>
          </a:xfrm>
          <a:prstGeom prst="rect">
            <a:avLst/>
          </a:prstGeom>
        </p:spPr>
        <p:txBody>
          <a:bodyPr wrap="square">
            <a:spAutoFit/>
          </a:bodyPr>
          <a:lstStyle/>
          <a:p>
            <a:pPr algn="ctr">
              <a:defRPr/>
            </a:pPr>
            <a:r>
              <a:rPr lang="uk-UA" dirty="0" smtClean="0">
                <a:latin typeface="Corbel" pitchFamily="34" charset="0"/>
              </a:rPr>
              <a:t>Початок Січі</a:t>
            </a:r>
            <a:endParaRPr lang="ru-RU" dirty="0" smtClean="0">
              <a:latin typeface="Corbel" pitchFamily="34" charset="0"/>
            </a:endParaRPr>
          </a:p>
          <a:p>
            <a:pPr>
              <a:defRPr/>
            </a:pPr>
            <a:r>
              <a:rPr lang="uk-UA" dirty="0" smtClean="0">
                <a:latin typeface="Corbel" pitchFamily="34" charset="0"/>
              </a:rPr>
              <a:t> Виникнення Запорозької Січі було зумовлене колонізацією Середнього Придніпров'я феодалами Великого князівства Литовського, Руського і </a:t>
            </a:r>
            <a:r>
              <a:rPr lang="uk-UA" dirty="0" err="1" smtClean="0">
                <a:latin typeface="Corbel" pitchFamily="34" charset="0"/>
              </a:rPr>
              <a:t>Жемайтійського</a:t>
            </a:r>
            <a:r>
              <a:rPr lang="uk-UA" dirty="0" smtClean="0">
                <a:latin typeface="Corbel" pitchFamily="34" charset="0"/>
              </a:rPr>
              <a:t>, посиленням феодально-кріпосницького та національного гніту і пробудженням самосвідомості українського народу. За перші десятиріччя 16 ст. панству вдалося підкорити своїй владі значну територію Середнього Придніпров'я й обернути більшу частину українського населення на </a:t>
            </a:r>
            <a:r>
              <a:rPr lang="uk-UA" dirty="0" err="1" smtClean="0">
                <a:latin typeface="Corbel" pitchFamily="34" charset="0"/>
              </a:rPr>
              <a:t>феодально</a:t>
            </a:r>
            <a:r>
              <a:rPr lang="uk-UA" dirty="0" smtClean="0">
                <a:latin typeface="Corbel" pitchFamily="34" charset="0"/>
              </a:rPr>
              <a:t> залежне або напівзалежне. Однак частина козаків, щоб позбутися феодального гноблення, відступила на Південний Схід, у низов'я Дніпра.</a:t>
            </a:r>
            <a:endParaRPr lang="ru-RU" dirty="0" smtClean="0">
              <a:latin typeface="Corbel" pitchFamily="34" charset="0"/>
            </a:endParaRPr>
          </a:p>
        </p:txBody>
      </p:sp>
      <p:pic>
        <p:nvPicPr>
          <p:cNvPr id="7" name="Содержимое 10" descr="image040.jpg"/>
          <p:cNvPicPr>
            <a:picLocks noChangeAspect="1"/>
          </p:cNvPicPr>
          <p:nvPr/>
        </p:nvPicPr>
        <p:blipFill>
          <a:blip r:embed="rId2"/>
          <a:srcRect/>
          <a:stretch>
            <a:fillRect/>
          </a:stretch>
        </p:blipFill>
        <p:spPr>
          <a:xfrm>
            <a:off x="642910" y="3214686"/>
            <a:ext cx="3214678" cy="2035963"/>
          </a:xfrm>
          <a:prstGeom prst="rect">
            <a:avLst/>
          </a:prstGeom>
        </p:spPr>
      </p:pic>
      <p:pic>
        <p:nvPicPr>
          <p:cNvPr id="8" name="Содержимое 11" descr="4.jpg"/>
          <p:cNvPicPr>
            <a:picLocks noChangeAspect="1"/>
          </p:cNvPicPr>
          <p:nvPr/>
        </p:nvPicPr>
        <p:blipFill>
          <a:blip r:embed="rId3"/>
          <a:srcRect/>
          <a:stretch>
            <a:fillRect/>
          </a:stretch>
        </p:blipFill>
        <p:spPr>
          <a:xfrm>
            <a:off x="6000728" y="5313002"/>
            <a:ext cx="3143272" cy="1544998"/>
          </a:xfrm>
          <a:prstGeom prst="rect">
            <a:avLst/>
          </a:prstGeom>
        </p:spPr>
      </p:pic>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0"/>
            <a:ext cx="7772400" cy="1470025"/>
          </a:xfrm>
        </p:spPr>
        <p:txBody>
          <a:bodyPr/>
          <a:lstStyle/>
          <a:p>
            <a:r>
              <a:rPr lang="uk-UA" b="1" dirty="0" smtClean="0">
                <a:solidFill>
                  <a:schemeClr val="tx2">
                    <a:satMod val="200000"/>
                  </a:schemeClr>
                </a:solidFill>
              </a:rPr>
              <a:t>Бойове товариство, побут і звичаї запорожців</a:t>
            </a:r>
            <a:endParaRPr lang="ru-RU" dirty="0"/>
          </a:p>
        </p:txBody>
      </p:sp>
      <p:sp>
        <p:nvSpPr>
          <p:cNvPr id="3" name="Подзаголовок 2"/>
          <p:cNvSpPr>
            <a:spLocks noGrp="1"/>
          </p:cNvSpPr>
          <p:nvPr>
            <p:ph type="subTitle" idx="1"/>
          </p:nvPr>
        </p:nvSpPr>
        <p:spPr/>
        <p:txBody>
          <a:bodyPr/>
          <a:lstStyle/>
          <a:p>
            <a:endParaRPr lang="ru-RU" dirty="0"/>
          </a:p>
        </p:txBody>
      </p:sp>
      <p:sp>
        <p:nvSpPr>
          <p:cNvPr id="4" name="Прямоугольник 3"/>
          <p:cNvSpPr/>
          <p:nvPr/>
        </p:nvSpPr>
        <p:spPr>
          <a:xfrm>
            <a:off x="0" y="1500174"/>
            <a:ext cx="5572132" cy="4801314"/>
          </a:xfrm>
          <a:prstGeom prst="rect">
            <a:avLst/>
          </a:prstGeom>
        </p:spPr>
        <p:txBody>
          <a:bodyPr wrap="square">
            <a:spAutoFit/>
          </a:bodyPr>
          <a:lstStyle/>
          <a:p>
            <a:pPr>
              <a:defRPr/>
            </a:pPr>
            <a:r>
              <a:rPr lang="uk-UA" dirty="0" smtClean="0"/>
              <a:t>Утворення Запорозької Січі було видатною подією… Січ стала для українського народу могутньою підпорою в боротьбі проти феодально-кріпосницького та національного гніту і проти турецько-татарської агресії. Разом з тим феодали намагалися укріпитися за порогами. Ще в 1533 р. черкаський староста Є.Дашкевич подав литовському сеймові проект побудови фортеці на Дніпрових островах. Вона мала бути форпостом у боротьбі проти турків і татар і проти козацтва, щоб забезпечити панську колонізацію Запоріжжя. Оскільки для здійснення цього проекту в литовського уряду не було коштів, організацію боротьби за оволодіння прикордонням узяли на себе магнати, передусім черкаський і канівський старости. В цьому аспекті треба розглядати і діяльність черкаського і канівського старости князя Д. І. Вишневецького.</a:t>
            </a:r>
            <a:endParaRPr lang="ru-RU" dirty="0" smtClean="0"/>
          </a:p>
        </p:txBody>
      </p:sp>
      <p:pic>
        <p:nvPicPr>
          <p:cNvPr id="5" name="Содержимое 6" descr="image037.jpg"/>
          <p:cNvPicPr>
            <a:picLocks noGrp="1" noChangeAspect="1"/>
          </p:cNvPicPr>
          <p:nvPr>
            <p:ph sz="half" idx="1"/>
          </p:nvPr>
        </p:nvPicPr>
        <p:blipFill>
          <a:blip r:embed="rId2"/>
          <a:srcRect/>
          <a:stretch>
            <a:fillRect/>
          </a:stretch>
        </p:blipFill>
        <p:spPr>
          <a:xfrm>
            <a:off x="5541014" y="3071811"/>
            <a:ext cx="3602986" cy="3786190"/>
          </a:xfrm>
        </p:spPr>
      </p:pic>
      <p:sp>
        <p:nvSpPr>
          <p:cNvPr id="8" name="Прямоугольник 7"/>
          <p:cNvSpPr/>
          <p:nvPr/>
        </p:nvSpPr>
        <p:spPr>
          <a:xfrm>
            <a:off x="5857884" y="1714488"/>
            <a:ext cx="2786082" cy="369332"/>
          </a:xfrm>
          <a:prstGeom prst="rect">
            <a:avLst/>
          </a:prstGeom>
        </p:spPr>
        <p:txBody>
          <a:bodyPr wrap="square">
            <a:spAutoFit/>
          </a:bodyPr>
          <a:lstStyle/>
          <a:p>
            <a:pPr algn="ctr"/>
            <a:r>
              <a:rPr lang="uk-UA" dirty="0" smtClean="0">
                <a:latin typeface="Corbel" pitchFamily="34" charset="0"/>
              </a:rPr>
              <a:t>Історія Запорізької Січі</a:t>
            </a:r>
            <a:endParaRPr lang="ru-RU" dirty="0">
              <a:latin typeface="Corbel" pitchFamily="34" charset="0"/>
            </a:endParaRPr>
          </a:p>
        </p:txBody>
      </p:sp>
    </p:spTree>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eaLnBrk="1" fontAlgn="auto" hangingPunct="1">
              <a:spcAft>
                <a:spcPts val="0"/>
              </a:spcAft>
              <a:defRPr/>
            </a:pPr>
            <a:r>
              <a:rPr lang="uk-UA" b="1" dirty="0" smtClean="0">
                <a:solidFill>
                  <a:schemeClr val="tx2">
                    <a:satMod val="200000"/>
                  </a:schemeClr>
                </a:solidFill>
              </a:rPr>
              <a:t>Бойове товариство, побут і звичаї запорожців</a:t>
            </a:r>
            <a:endParaRPr lang="ru-RU" dirty="0">
              <a:solidFill>
                <a:schemeClr val="tx2">
                  <a:satMod val="200000"/>
                </a:schemeClr>
              </a:solidFill>
            </a:endParaRPr>
          </a:p>
        </p:txBody>
      </p:sp>
      <p:sp>
        <p:nvSpPr>
          <p:cNvPr id="3" name="Текст 2"/>
          <p:cNvSpPr>
            <a:spLocks noGrp="1"/>
          </p:cNvSpPr>
          <p:nvPr>
            <p:ph type="body" idx="2"/>
          </p:nvPr>
        </p:nvSpPr>
        <p:spPr>
          <a:xfrm>
            <a:off x="500063" y="1435100"/>
            <a:ext cx="4214812" cy="5280025"/>
          </a:xfrm>
        </p:spPr>
        <p:txBody>
          <a:bodyPr>
            <a:normAutofit/>
          </a:bodyPr>
          <a:lstStyle/>
          <a:p>
            <a:pPr eaLnBrk="1" fontAlgn="auto" hangingPunct="1">
              <a:spcAft>
                <a:spcPts val="0"/>
              </a:spcAft>
              <a:buFont typeface="Wingdings"/>
              <a:buNone/>
              <a:defRPr/>
            </a:pPr>
            <a:r>
              <a:rPr lang="uk-UA" b="1" dirty="0" smtClean="0"/>
              <a:t>За свідченням Д.Яворницького, існували 8 січей:</a:t>
            </a:r>
            <a:endParaRPr lang="ru-RU" dirty="0" smtClean="0"/>
          </a:p>
          <a:p>
            <a:pPr eaLnBrk="1" fontAlgn="auto" hangingPunct="1">
              <a:spcAft>
                <a:spcPts val="0"/>
              </a:spcAft>
              <a:buFont typeface="Wingdings"/>
              <a:buNone/>
              <a:defRPr/>
            </a:pPr>
            <a:r>
              <a:rPr lang="uk-UA" sz="2400" b="1" dirty="0" err="1" smtClean="0"/>
              <a:t>Хортицька</a:t>
            </a:r>
            <a:endParaRPr lang="ru-RU" sz="2400" dirty="0" smtClean="0"/>
          </a:p>
          <a:p>
            <a:pPr eaLnBrk="1" fontAlgn="auto" hangingPunct="1">
              <a:spcAft>
                <a:spcPts val="0"/>
              </a:spcAft>
              <a:buFont typeface="Wingdings"/>
              <a:buNone/>
              <a:defRPr/>
            </a:pPr>
            <a:r>
              <a:rPr lang="uk-UA" sz="2400" b="1" dirty="0" err="1" smtClean="0"/>
              <a:t>Базавлуцька</a:t>
            </a:r>
            <a:endParaRPr lang="ru-RU" sz="2400" dirty="0" smtClean="0"/>
          </a:p>
          <a:p>
            <a:pPr eaLnBrk="1" fontAlgn="auto" hangingPunct="1">
              <a:spcAft>
                <a:spcPts val="0"/>
              </a:spcAft>
              <a:buFont typeface="Wingdings"/>
              <a:buNone/>
              <a:defRPr/>
            </a:pPr>
            <a:r>
              <a:rPr lang="uk-UA" sz="2400" b="1" dirty="0" err="1" smtClean="0"/>
              <a:t>Томаківська</a:t>
            </a:r>
            <a:endParaRPr lang="ru-RU" sz="2400" dirty="0" smtClean="0"/>
          </a:p>
          <a:p>
            <a:pPr eaLnBrk="1" fontAlgn="auto" hangingPunct="1">
              <a:spcAft>
                <a:spcPts val="0"/>
              </a:spcAft>
              <a:buFont typeface="Wingdings"/>
              <a:buNone/>
              <a:defRPr/>
            </a:pPr>
            <a:r>
              <a:rPr lang="uk-UA" sz="2400" b="1" dirty="0" err="1" smtClean="0"/>
              <a:t>Микитинська</a:t>
            </a:r>
            <a:endParaRPr lang="ru-RU" sz="2400" dirty="0" smtClean="0"/>
          </a:p>
          <a:p>
            <a:pPr eaLnBrk="1" fontAlgn="auto" hangingPunct="1">
              <a:spcAft>
                <a:spcPts val="0"/>
              </a:spcAft>
              <a:buFont typeface="Wingdings"/>
              <a:buNone/>
              <a:defRPr/>
            </a:pPr>
            <a:r>
              <a:rPr lang="uk-UA" sz="2400" b="1" dirty="0" smtClean="0"/>
              <a:t>Чортомлицька</a:t>
            </a:r>
            <a:endParaRPr lang="ru-RU" sz="2400" dirty="0" smtClean="0"/>
          </a:p>
          <a:p>
            <a:pPr eaLnBrk="1" fontAlgn="auto" hangingPunct="1">
              <a:spcAft>
                <a:spcPts val="0"/>
              </a:spcAft>
              <a:buFont typeface="Wingdings"/>
              <a:buNone/>
              <a:defRPr/>
            </a:pPr>
            <a:r>
              <a:rPr lang="uk-UA" sz="2400" b="1" dirty="0" err="1" smtClean="0"/>
              <a:t>Олешківська</a:t>
            </a:r>
            <a:endParaRPr lang="ru-RU" sz="2400" dirty="0" smtClean="0"/>
          </a:p>
          <a:p>
            <a:pPr eaLnBrk="1" fontAlgn="auto" hangingPunct="1">
              <a:spcAft>
                <a:spcPts val="0"/>
              </a:spcAft>
              <a:buFont typeface="Wingdings"/>
              <a:buNone/>
              <a:defRPr/>
            </a:pPr>
            <a:r>
              <a:rPr lang="uk-UA" sz="2400" b="1" dirty="0" err="1" smtClean="0"/>
              <a:t>Кам'янська</a:t>
            </a:r>
            <a:endParaRPr lang="ru-RU" sz="2400" dirty="0" smtClean="0"/>
          </a:p>
          <a:p>
            <a:pPr eaLnBrk="1" fontAlgn="auto" hangingPunct="1">
              <a:spcAft>
                <a:spcPts val="0"/>
              </a:spcAft>
              <a:buFont typeface="Wingdings"/>
              <a:buNone/>
              <a:defRPr/>
            </a:pPr>
            <a:r>
              <a:rPr lang="uk-UA" sz="2400" b="1" dirty="0" smtClean="0"/>
              <a:t>Нова (</a:t>
            </a:r>
            <a:r>
              <a:rPr lang="uk-UA" sz="2400" b="1" dirty="0" err="1" smtClean="0"/>
              <a:t>Підпільненська</a:t>
            </a:r>
            <a:r>
              <a:rPr lang="uk-UA" sz="2400" b="1" dirty="0" smtClean="0"/>
              <a:t>)</a:t>
            </a:r>
            <a:endParaRPr lang="ru-RU" sz="2400" dirty="0" smtClean="0"/>
          </a:p>
          <a:p>
            <a:pPr eaLnBrk="1" fontAlgn="auto" hangingPunct="1">
              <a:spcAft>
                <a:spcPts val="0"/>
              </a:spcAft>
              <a:buFont typeface="Wingdings"/>
              <a:buNone/>
              <a:defRPr/>
            </a:pPr>
            <a:r>
              <a:rPr lang="uk-UA" dirty="0" smtClean="0"/>
              <a:t>Після жорстокого зруйнування у 1775 р. Запорозької Січі російським царатом певен час існувала ще й Задунайська Січ.</a:t>
            </a:r>
            <a:endParaRPr lang="ru-RU" dirty="0" smtClean="0"/>
          </a:p>
          <a:p>
            <a:pPr eaLnBrk="1" fontAlgn="auto" hangingPunct="1">
              <a:spcAft>
                <a:spcPts val="0"/>
              </a:spcAft>
              <a:buFont typeface="Wingdings"/>
              <a:buNone/>
              <a:defRPr/>
            </a:pPr>
            <a:endParaRPr lang="ru-RU" dirty="0"/>
          </a:p>
        </p:txBody>
      </p:sp>
      <p:pic>
        <p:nvPicPr>
          <p:cNvPr id="17412" name="Содержимое 4" descr="cih.png"/>
          <p:cNvPicPr>
            <a:picLocks noGrp="1" noChangeAspect="1"/>
          </p:cNvPicPr>
          <p:nvPr>
            <p:ph sz="half" idx="1"/>
          </p:nvPr>
        </p:nvPicPr>
        <p:blipFill>
          <a:blip r:embed="rId2"/>
          <a:srcRect/>
          <a:stretch>
            <a:fillRect/>
          </a:stretch>
        </p:blipFill>
        <p:spPr>
          <a:xfrm>
            <a:off x="4500563" y="2000250"/>
            <a:ext cx="4500562" cy="4714875"/>
          </a:xfrm>
        </p:spPr>
      </p:pic>
      <p:sp>
        <p:nvSpPr>
          <p:cNvPr id="17413" name="Прямоугольник 5"/>
          <p:cNvSpPr>
            <a:spLocks noChangeArrowheads="1"/>
          </p:cNvSpPr>
          <p:nvPr/>
        </p:nvSpPr>
        <p:spPr bwMode="auto">
          <a:xfrm rot="988131">
            <a:off x="5429250" y="1357313"/>
            <a:ext cx="2857500" cy="523875"/>
          </a:xfrm>
          <a:prstGeom prst="rect">
            <a:avLst/>
          </a:prstGeom>
          <a:noFill/>
          <a:ln w="9525">
            <a:noFill/>
            <a:miter lim="800000"/>
            <a:headEnd/>
            <a:tailEnd/>
          </a:ln>
        </p:spPr>
        <p:txBody>
          <a:bodyPr>
            <a:spAutoFit/>
          </a:bodyPr>
          <a:lstStyle/>
          <a:p>
            <a:pPr algn="ctr"/>
            <a:r>
              <a:rPr lang="uk-UA" sz="2800">
                <a:latin typeface="Corbel" pitchFamily="34" charset="0"/>
              </a:rPr>
              <a:t>СІЧ</a:t>
            </a:r>
            <a:endParaRPr lang="ru-RU" sz="2800">
              <a:latin typeface="Corbel" pitchFamily="34" charset="0"/>
            </a:endParaRPr>
          </a:p>
        </p:txBody>
      </p:sp>
    </p:spTree>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eaLnBrk="1" fontAlgn="auto" hangingPunct="1">
              <a:spcAft>
                <a:spcPts val="0"/>
              </a:spcAft>
              <a:defRPr/>
            </a:pPr>
            <a:r>
              <a:rPr lang="uk-UA" b="1" dirty="0" smtClean="0">
                <a:solidFill>
                  <a:schemeClr val="tx2">
                    <a:satMod val="200000"/>
                  </a:schemeClr>
                </a:solidFill>
              </a:rPr>
              <a:t>Бойове товариство, побут і звичаї запорожців</a:t>
            </a:r>
            <a:endParaRPr lang="ru-RU" dirty="0">
              <a:solidFill>
                <a:schemeClr val="tx2">
                  <a:satMod val="200000"/>
                </a:schemeClr>
              </a:solidFill>
            </a:endParaRPr>
          </a:p>
        </p:txBody>
      </p:sp>
      <p:sp>
        <p:nvSpPr>
          <p:cNvPr id="3" name="Текст 2"/>
          <p:cNvSpPr>
            <a:spLocks noGrp="1"/>
          </p:cNvSpPr>
          <p:nvPr>
            <p:ph type="body" idx="2"/>
          </p:nvPr>
        </p:nvSpPr>
        <p:spPr>
          <a:xfrm>
            <a:off x="500063" y="1435100"/>
            <a:ext cx="4357687" cy="5280025"/>
          </a:xfrm>
        </p:spPr>
        <p:txBody>
          <a:bodyPr>
            <a:normAutofit/>
          </a:bodyPr>
          <a:lstStyle/>
          <a:p>
            <a:pPr eaLnBrk="1" fontAlgn="auto" hangingPunct="1">
              <a:spcAft>
                <a:spcPts val="0"/>
              </a:spcAft>
              <a:buFont typeface="Wingdings"/>
              <a:buNone/>
              <a:defRPr/>
            </a:pPr>
            <a:r>
              <a:rPr lang="uk-UA" dirty="0" smtClean="0"/>
              <a:t>Запорозька Січ була обведена високими валами, на яких був частокіл і зруби, що на них ставилися гармати. Між валами була широка площа, на краю якої стояли курені, будинки, де мешкали запоріжці. Козацька залога на Запорозькій Січі, що звалася також кошем, нараховувала кілька тисяч (іноді це число доходило до 10 тис.) озброєних козаків. На площі містилася церква, будинки старшини, школа та інші господарські та військові споруди. Січова церква і духовенство перебували під зверхністю </a:t>
            </a:r>
            <a:r>
              <a:rPr lang="uk-UA" dirty="0" err="1" smtClean="0"/>
              <a:t>Києво-Межигірської</a:t>
            </a:r>
            <a:r>
              <a:rPr lang="uk-UA" dirty="0" smtClean="0"/>
              <a:t> </a:t>
            </a:r>
            <a:r>
              <a:rPr lang="uk-UA" dirty="0" err="1" smtClean="0"/>
              <a:t>архимандрії</a:t>
            </a:r>
            <a:r>
              <a:rPr lang="uk-UA" dirty="0" smtClean="0"/>
              <a:t>. Площа біля церкви була центром суспільно-політичного життя Запорозької Січі, де відбувалися Січові ради тощо. Поза валами був Січовий базар, куди приїжджали купці зі своїми товарами. Січовики продавали тут продукти своєї праці — рибальства і мисливства. </a:t>
            </a:r>
            <a:endParaRPr lang="ru-RU" dirty="0"/>
          </a:p>
        </p:txBody>
      </p:sp>
      <p:pic>
        <p:nvPicPr>
          <p:cNvPr id="18436" name="Содержимое 4" descr="P1010193.JPG"/>
          <p:cNvPicPr>
            <a:picLocks noGrp="1" noChangeAspect="1"/>
          </p:cNvPicPr>
          <p:nvPr>
            <p:ph sz="half" idx="1"/>
          </p:nvPr>
        </p:nvPicPr>
        <p:blipFill>
          <a:blip r:embed="rId2"/>
          <a:srcRect/>
          <a:stretch>
            <a:fillRect/>
          </a:stretch>
        </p:blipFill>
        <p:spPr>
          <a:xfrm rot="214833">
            <a:off x="5072063" y="1571625"/>
            <a:ext cx="3929062" cy="4857750"/>
          </a:xfrm>
        </p:spPr>
      </p:pic>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Ми—</a:t>
            </a:r>
            <a:r>
              <a:rPr lang="uk-UA" dirty="0" smtClean="0"/>
              <a:t>українці,</a:t>
            </a:r>
            <a:br>
              <a:rPr lang="uk-UA" dirty="0" smtClean="0"/>
            </a:br>
            <a:r>
              <a:rPr lang="uk-UA" dirty="0" err="1" smtClean="0"/>
              <a:t>ми—козаки</a:t>
            </a:r>
            <a:r>
              <a:rPr lang="uk-UA" dirty="0" smtClean="0"/>
              <a:t>,      </a:t>
            </a:r>
            <a:br>
              <a:rPr lang="uk-UA" dirty="0" smtClean="0"/>
            </a:br>
            <a:r>
              <a:rPr lang="uk-UA" dirty="0" err="1" smtClean="0"/>
              <a:t>ми—запорожці</a:t>
            </a:r>
            <a:r>
              <a:rPr lang="uk-UA" dirty="0" smtClean="0"/>
              <a:t>.</a:t>
            </a:r>
            <a:br>
              <a:rPr lang="uk-UA" dirty="0" smtClean="0"/>
            </a:br>
            <a:r>
              <a:rPr lang="uk-UA" dirty="0" smtClean="0"/>
              <a:t>Отже, козацькому </a:t>
            </a:r>
            <a:r>
              <a:rPr lang="uk-UA" dirty="0" err="1" smtClean="0"/>
              <a:t>роду—нема</a:t>
            </a:r>
            <a:r>
              <a:rPr lang="uk-UA" smtClean="0"/>
              <a:t/>
            </a:r>
            <a:br>
              <a:rPr lang="uk-UA" smtClean="0"/>
            </a:br>
            <a:r>
              <a:rPr lang="uk-UA" smtClean="0"/>
              <a:t>переводу</a:t>
            </a:r>
            <a:endParaRPr lang="ru-RU" dirty="0"/>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14290"/>
            <a:ext cx="7600976" cy="2457466"/>
          </a:xfrm>
        </p:spPr>
        <p:txBody>
          <a:bodyPr>
            <a:normAutofit/>
          </a:bodyPr>
          <a:lstStyle/>
          <a:p>
            <a:r>
              <a:rPr lang="uk-UA" sz="3200" dirty="0" err="1" smtClean="0"/>
              <a:t>Прадідусь</a:t>
            </a:r>
            <a:r>
              <a:rPr lang="uk-UA" sz="3200" dirty="0" smtClean="0"/>
              <a:t> Запорожець Юхим Лук’янович (02.02.1928, тракторист) та прабабуся Любов Павлівна (10.02.1934)</a:t>
            </a:r>
            <a:endParaRPr lang="ru-RU" sz="3200" dirty="0"/>
          </a:p>
        </p:txBody>
      </p:sp>
      <p:sp>
        <p:nvSpPr>
          <p:cNvPr id="3" name="Подзаголовок 2"/>
          <p:cNvSpPr>
            <a:spLocks noGrp="1"/>
          </p:cNvSpPr>
          <p:nvPr>
            <p:ph type="subTitle" idx="1"/>
          </p:nvPr>
        </p:nvSpPr>
        <p:spPr>
          <a:xfrm>
            <a:off x="1714480" y="0"/>
            <a:ext cx="5472106" cy="1323972"/>
          </a:xfrm>
        </p:spPr>
        <p:txBody>
          <a:bodyPr>
            <a:normAutofit/>
          </a:bodyPr>
          <a:lstStyle/>
          <a:p>
            <a:r>
              <a:rPr lang="uk-UA" sz="4400" dirty="0" smtClean="0">
                <a:solidFill>
                  <a:schemeClr val="tx1"/>
                </a:solidFill>
              </a:rPr>
              <a:t>Мій  рід</a:t>
            </a:r>
            <a:endParaRPr lang="ru-RU" sz="4400" dirty="0">
              <a:solidFill>
                <a:schemeClr val="tx1"/>
              </a:solidFill>
            </a:endParaRPr>
          </a:p>
        </p:txBody>
      </p:sp>
      <p:pic>
        <p:nvPicPr>
          <p:cNvPr id="4" name="Рисунок 3" descr="DSC00004.JPG"/>
          <p:cNvPicPr>
            <a:picLocks noChangeAspect="1"/>
          </p:cNvPicPr>
          <p:nvPr/>
        </p:nvPicPr>
        <p:blipFill>
          <a:blip r:embed="rId2" cstate="print"/>
          <a:stretch>
            <a:fillRect/>
          </a:stretch>
        </p:blipFill>
        <p:spPr>
          <a:xfrm>
            <a:off x="1928794" y="2571744"/>
            <a:ext cx="5429256" cy="4071941"/>
          </a:xfrm>
          <a:prstGeom prst="rect">
            <a:avLst/>
          </a:prstGeom>
        </p:spPr>
      </p:pic>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3D4A8"/>
            </a:gs>
            <a:gs pos="25000">
              <a:srgbClr val="21D6E0"/>
            </a:gs>
            <a:gs pos="75000">
              <a:srgbClr val="0087E6"/>
            </a:gs>
            <a:gs pos="100000">
              <a:srgbClr val="005CBF"/>
            </a:gs>
          </a:gsLst>
          <a:lin ang="5400000" scaled="0"/>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357166"/>
            <a:ext cx="7772400" cy="1571636"/>
          </a:xfrm>
        </p:spPr>
        <p:txBody>
          <a:bodyPr>
            <a:normAutofit fontScale="90000"/>
          </a:bodyPr>
          <a:lstStyle/>
          <a:p>
            <a:r>
              <a:rPr lang="uk-UA" dirty="0" smtClean="0"/>
              <a:t>Мій дідусь Запорожець Микола Юхимович ( 21.08.1956 р. н., тракторист)</a:t>
            </a:r>
            <a:endParaRPr lang="ru-RU" dirty="0"/>
          </a:p>
        </p:txBody>
      </p:sp>
      <p:pic>
        <p:nvPicPr>
          <p:cNvPr id="4" name="Рисунок 3" descr="DSC00007.JPG"/>
          <p:cNvPicPr>
            <a:picLocks noChangeAspect="1"/>
          </p:cNvPicPr>
          <p:nvPr/>
        </p:nvPicPr>
        <p:blipFill>
          <a:blip r:embed="rId2" cstate="print"/>
          <a:stretch>
            <a:fillRect/>
          </a:stretch>
        </p:blipFill>
        <p:spPr>
          <a:xfrm>
            <a:off x="2839628" y="2071678"/>
            <a:ext cx="3589741" cy="4786322"/>
          </a:xfrm>
          <a:prstGeom prst="rect">
            <a:avLst/>
          </a:prstGeom>
        </p:spPr>
      </p:pic>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3D4A8"/>
            </a:gs>
            <a:gs pos="25000">
              <a:srgbClr val="21D6E0"/>
            </a:gs>
            <a:gs pos="75000">
              <a:srgbClr val="0087E6"/>
            </a:gs>
            <a:gs pos="100000">
              <a:srgbClr val="005CB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500042"/>
            <a:ext cx="7772400" cy="1470025"/>
          </a:xfrm>
        </p:spPr>
        <p:txBody>
          <a:bodyPr>
            <a:normAutofit fontScale="90000"/>
          </a:bodyPr>
          <a:lstStyle/>
          <a:p>
            <a:r>
              <a:rPr lang="uk-UA" dirty="0" smtClean="0"/>
              <a:t>Мій тато Запорожець Сергій Миколайович (12.02.1979 р. н., оператор на заводі)</a:t>
            </a:r>
            <a:endParaRPr lang="ru-RU" dirty="0"/>
          </a:p>
        </p:txBody>
      </p:sp>
      <p:pic>
        <p:nvPicPr>
          <p:cNvPr id="4" name="Рисунок 3" descr="DSC00001.JPG"/>
          <p:cNvPicPr>
            <a:picLocks noChangeAspect="1"/>
          </p:cNvPicPr>
          <p:nvPr/>
        </p:nvPicPr>
        <p:blipFill>
          <a:blip r:embed="rId2" cstate="print"/>
          <a:stretch>
            <a:fillRect/>
          </a:stretch>
        </p:blipFill>
        <p:spPr>
          <a:xfrm>
            <a:off x="1643042" y="2250274"/>
            <a:ext cx="6143636" cy="4607726"/>
          </a:xfrm>
          <a:prstGeom prst="rect">
            <a:avLst/>
          </a:prstGeom>
        </p:spPr>
      </p:pic>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357166"/>
            <a:ext cx="7772400" cy="1470025"/>
          </a:xfrm>
        </p:spPr>
        <p:txBody>
          <a:bodyPr>
            <a:normAutofit fontScale="90000"/>
          </a:bodyPr>
          <a:lstStyle/>
          <a:p>
            <a:r>
              <a:rPr lang="uk-UA" dirty="0" smtClean="0"/>
              <a:t>Моя мама Запорожець Лілія Василівна (08.09.1984 р. н., касир в магазині)</a:t>
            </a:r>
            <a:endParaRPr lang="ru-RU" dirty="0"/>
          </a:p>
        </p:txBody>
      </p:sp>
      <p:sp>
        <p:nvSpPr>
          <p:cNvPr id="3" name="Подзаголовок 2"/>
          <p:cNvSpPr>
            <a:spLocks noGrp="1"/>
          </p:cNvSpPr>
          <p:nvPr>
            <p:ph type="subTitle" idx="1"/>
          </p:nvPr>
        </p:nvSpPr>
        <p:spPr/>
        <p:txBody>
          <a:bodyPr/>
          <a:lstStyle/>
          <a:p>
            <a:endParaRPr lang="ru-RU"/>
          </a:p>
        </p:txBody>
      </p:sp>
      <p:pic>
        <p:nvPicPr>
          <p:cNvPr id="4" name="Рисунок 3" descr="DSC00002.JPG"/>
          <p:cNvPicPr>
            <a:picLocks noChangeAspect="1"/>
          </p:cNvPicPr>
          <p:nvPr/>
        </p:nvPicPr>
        <p:blipFill>
          <a:blip r:embed="rId2" cstate="print"/>
          <a:stretch>
            <a:fillRect/>
          </a:stretch>
        </p:blipFill>
        <p:spPr>
          <a:xfrm>
            <a:off x="1643042" y="2000240"/>
            <a:ext cx="6477014" cy="4857760"/>
          </a:xfrm>
          <a:prstGeom prst="rect">
            <a:avLst/>
          </a:prstGeom>
        </p:spPr>
      </p:pic>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3D4A8"/>
            </a:gs>
            <a:gs pos="25000">
              <a:srgbClr val="21D6E0"/>
            </a:gs>
            <a:gs pos="75000">
              <a:srgbClr val="0087E6"/>
            </a:gs>
            <a:gs pos="100000">
              <a:srgbClr val="005CB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500042"/>
            <a:ext cx="7772400" cy="1470025"/>
          </a:xfrm>
        </p:spPr>
        <p:txBody>
          <a:bodyPr/>
          <a:lstStyle/>
          <a:p>
            <a:r>
              <a:rPr lang="uk-UA" dirty="0" smtClean="0"/>
              <a:t>Я люблю свій рід</a:t>
            </a:r>
            <a:endParaRPr lang="ru-RU" dirty="0"/>
          </a:p>
        </p:txBody>
      </p:sp>
      <p:sp>
        <p:nvSpPr>
          <p:cNvPr id="3" name="Подзаголовок 2"/>
          <p:cNvSpPr>
            <a:spLocks noGrp="1"/>
          </p:cNvSpPr>
          <p:nvPr>
            <p:ph type="subTitle" idx="1"/>
          </p:nvPr>
        </p:nvSpPr>
        <p:spPr/>
        <p:txBody>
          <a:bodyPr/>
          <a:lstStyle/>
          <a:p>
            <a:endParaRPr lang="ru-RU"/>
          </a:p>
        </p:txBody>
      </p:sp>
      <p:pic>
        <p:nvPicPr>
          <p:cNvPr id="4" name="Рисунок 3" descr="DSC00003.JPG"/>
          <p:cNvPicPr>
            <a:picLocks noChangeAspect="1"/>
          </p:cNvPicPr>
          <p:nvPr/>
        </p:nvPicPr>
        <p:blipFill>
          <a:blip r:embed="rId2" cstate="print"/>
          <a:stretch>
            <a:fillRect/>
          </a:stretch>
        </p:blipFill>
        <p:spPr>
          <a:xfrm>
            <a:off x="1500166" y="1821646"/>
            <a:ext cx="6715140" cy="5036354"/>
          </a:xfrm>
          <a:prstGeom prst="rect">
            <a:avLst/>
          </a:prstGeom>
        </p:spPr>
      </p:pic>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357166"/>
            <a:ext cx="7772400" cy="1470025"/>
          </a:xfrm>
        </p:spPr>
        <p:txBody>
          <a:bodyPr/>
          <a:lstStyle/>
          <a:p>
            <a:r>
              <a:rPr lang="uk-UA" dirty="0" smtClean="0"/>
              <a:t>Я люблю свою Україну</a:t>
            </a:r>
            <a:endParaRPr lang="ru-RU" dirty="0"/>
          </a:p>
        </p:txBody>
      </p:sp>
      <p:sp>
        <p:nvSpPr>
          <p:cNvPr id="3" name="Подзаголовок 2"/>
          <p:cNvSpPr>
            <a:spLocks noGrp="1"/>
          </p:cNvSpPr>
          <p:nvPr>
            <p:ph type="subTitle" idx="1"/>
          </p:nvPr>
        </p:nvSpPr>
        <p:spPr/>
        <p:txBody>
          <a:bodyPr/>
          <a:lstStyle/>
          <a:p>
            <a:endParaRPr lang="ru-RU"/>
          </a:p>
        </p:txBody>
      </p:sp>
      <p:pic>
        <p:nvPicPr>
          <p:cNvPr id="4" name="Рисунок 3" descr="XhGruj0OvP.jpg"/>
          <p:cNvPicPr>
            <a:picLocks noChangeAspect="1"/>
          </p:cNvPicPr>
          <p:nvPr/>
        </p:nvPicPr>
        <p:blipFill>
          <a:blip r:embed="rId2"/>
          <a:stretch>
            <a:fillRect/>
          </a:stretch>
        </p:blipFill>
        <p:spPr>
          <a:xfrm>
            <a:off x="1071538" y="1571612"/>
            <a:ext cx="7035117" cy="5286388"/>
          </a:xfrm>
          <a:prstGeom prst="rect">
            <a:avLst/>
          </a:prstGeom>
        </p:spPr>
      </p:pic>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0"/>
            <a:ext cx="7772400" cy="1470025"/>
          </a:xfrm>
        </p:spPr>
        <p:txBody>
          <a:bodyPr/>
          <a:lstStyle/>
          <a:p>
            <a:r>
              <a:rPr lang="uk-UA" dirty="0" smtClean="0"/>
              <a:t>Мої далекі предки — козаки-запорожці</a:t>
            </a:r>
            <a:endParaRPr lang="ru-RU" dirty="0"/>
          </a:p>
        </p:txBody>
      </p:sp>
      <p:sp>
        <p:nvSpPr>
          <p:cNvPr id="3" name="Подзаголовок 2"/>
          <p:cNvSpPr>
            <a:spLocks noGrp="1"/>
          </p:cNvSpPr>
          <p:nvPr>
            <p:ph type="subTitle" idx="1"/>
          </p:nvPr>
        </p:nvSpPr>
        <p:spPr>
          <a:xfrm>
            <a:off x="0" y="1714488"/>
            <a:ext cx="4714876" cy="4071966"/>
          </a:xfrm>
        </p:spPr>
        <p:txBody>
          <a:bodyPr>
            <a:normAutofit fontScale="85000" lnSpcReduction="20000"/>
          </a:bodyPr>
          <a:lstStyle/>
          <a:p>
            <a:pPr marL="53975"/>
            <a:r>
              <a:rPr lang="uk-UA" b="1" dirty="0" smtClean="0">
                <a:solidFill>
                  <a:schemeClr val="tx1"/>
                </a:solidFill>
              </a:rPr>
              <a:t>Так ось вона Січ! </a:t>
            </a:r>
            <a:endParaRPr lang="ru-RU" dirty="0" smtClean="0">
              <a:solidFill>
                <a:schemeClr val="tx1"/>
              </a:solidFill>
            </a:endParaRPr>
          </a:p>
          <a:p>
            <a:pPr marL="53975"/>
            <a:r>
              <a:rPr lang="uk-UA" b="1" dirty="0" smtClean="0">
                <a:solidFill>
                  <a:schemeClr val="tx1"/>
                </a:solidFill>
              </a:rPr>
              <a:t>Ось те гніздо, звідки вилітають</a:t>
            </a:r>
            <a:endParaRPr lang="ru-RU" dirty="0" smtClean="0">
              <a:solidFill>
                <a:schemeClr val="tx1"/>
              </a:solidFill>
            </a:endParaRPr>
          </a:p>
          <a:p>
            <a:pPr marL="53975"/>
            <a:r>
              <a:rPr lang="uk-UA" b="1" dirty="0" smtClean="0">
                <a:solidFill>
                  <a:schemeClr val="tx1"/>
                </a:solidFill>
              </a:rPr>
              <a:t> усі ті горді й дужі, як леви!</a:t>
            </a:r>
            <a:endParaRPr lang="ru-RU" dirty="0" smtClean="0">
              <a:solidFill>
                <a:schemeClr val="tx1"/>
              </a:solidFill>
            </a:endParaRPr>
          </a:p>
          <a:p>
            <a:pPr marL="53975"/>
            <a:r>
              <a:rPr lang="uk-UA" b="1" dirty="0" smtClean="0">
                <a:solidFill>
                  <a:schemeClr val="tx1"/>
                </a:solidFill>
              </a:rPr>
              <a:t> Ось звідки розливається</a:t>
            </a:r>
            <a:endParaRPr lang="ru-RU" dirty="0" smtClean="0">
              <a:solidFill>
                <a:schemeClr val="tx1"/>
              </a:solidFill>
            </a:endParaRPr>
          </a:p>
          <a:p>
            <a:pPr marL="53975"/>
            <a:r>
              <a:rPr lang="uk-UA" b="1" dirty="0" smtClean="0">
                <a:solidFill>
                  <a:schemeClr val="tx1"/>
                </a:solidFill>
              </a:rPr>
              <a:t> воля й козацтво на всю Україну!</a:t>
            </a:r>
            <a:endParaRPr lang="ru-RU" dirty="0" smtClean="0">
              <a:solidFill>
                <a:schemeClr val="tx1"/>
              </a:solidFill>
            </a:endParaRPr>
          </a:p>
          <a:p>
            <a:pPr marL="53975" algn="r"/>
            <a:endParaRPr lang="uk-UA" b="1" dirty="0" smtClean="0">
              <a:solidFill>
                <a:schemeClr val="tx1"/>
              </a:solidFill>
            </a:endParaRPr>
          </a:p>
          <a:p>
            <a:pPr marL="53975" algn="r"/>
            <a:r>
              <a:rPr lang="uk-UA" b="1" dirty="0" smtClean="0">
                <a:solidFill>
                  <a:schemeClr val="tx1"/>
                </a:solidFill>
              </a:rPr>
              <a:t>М. В. Гоголь </a:t>
            </a:r>
          </a:p>
          <a:p>
            <a:pPr marL="53975" algn="r"/>
            <a:r>
              <a:rPr lang="uk-UA" b="1" dirty="0" smtClean="0">
                <a:solidFill>
                  <a:schemeClr val="tx1"/>
                </a:solidFill>
              </a:rPr>
              <a:t>«Тарас Бульба</a:t>
            </a:r>
            <a:endParaRPr lang="ru-RU" dirty="0">
              <a:solidFill>
                <a:schemeClr val="tx1"/>
              </a:solidFill>
            </a:endParaRPr>
          </a:p>
        </p:txBody>
      </p:sp>
      <p:pic>
        <p:nvPicPr>
          <p:cNvPr id="4" name="Содержимое 6" descr="Kozak_rodyna.jpg"/>
          <p:cNvPicPr>
            <a:picLocks noChangeAspect="1"/>
          </p:cNvPicPr>
          <p:nvPr/>
        </p:nvPicPr>
        <p:blipFill>
          <a:blip r:embed="rId2"/>
          <a:srcRect/>
          <a:stretch>
            <a:fillRect/>
          </a:stretch>
        </p:blipFill>
        <p:spPr>
          <a:xfrm>
            <a:off x="4743450" y="1500188"/>
            <a:ext cx="3757613" cy="4071937"/>
          </a:xfrm>
          <a:prstGeom prst="rect">
            <a:avLst/>
          </a:prstGeom>
        </p:spPr>
      </p:pic>
      <p:sp>
        <p:nvSpPr>
          <p:cNvPr id="5" name="Прямоугольник 4"/>
          <p:cNvSpPr/>
          <p:nvPr/>
        </p:nvSpPr>
        <p:spPr>
          <a:xfrm>
            <a:off x="4214810" y="5643578"/>
            <a:ext cx="4929190" cy="830997"/>
          </a:xfrm>
          <a:prstGeom prst="rect">
            <a:avLst/>
          </a:prstGeom>
        </p:spPr>
        <p:txBody>
          <a:bodyPr wrap="square">
            <a:spAutoFit/>
          </a:bodyPr>
          <a:lstStyle/>
          <a:p>
            <a:r>
              <a:rPr lang="ru-RU" sz="2400" dirty="0" err="1" smtClean="0">
                <a:latin typeface="Corbel" pitchFamily="34" charset="0"/>
              </a:rPr>
              <a:t>Козак</a:t>
            </a:r>
            <a:r>
              <a:rPr lang="ru-RU" sz="2400" dirty="0" smtClean="0">
                <a:latin typeface="Corbel" pitchFamily="34" charset="0"/>
              </a:rPr>
              <a:t> та </a:t>
            </a:r>
            <a:r>
              <a:rPr lang="ru-RU" sz="2400" dirty="0" err="1" smtClean="0">
                <a:latin typeface="Corbel" pitchFamily="34" charset="0"/>
              </a:rPr>
              <a:t>козачка</a:t>
            </a:r>
            <a:r>
              <a:rPr lang="ru-RU" sz="2400" dirty="0" smtClean="0">
                <a:latin typeface="Corbel" pitchFamily="34" charset="0"/>
              </a:rPr>
              <a:t>, гравюра </a:t>
            </a:r>
            <a:r>
              <a:rPr lang="ru-RU" sz="2400" dirty="0" err="1" smtClean="0">
                <a:latin typeface="Corbel" pitchFamily="34" charset="0"/>
              </a:rPr>
              <a:t>Боплана</a:t>
            </a:r>
            <a:r>
              <a:rPr lang="ru-RU" sz="2400" dirty="0" smtClean="0">
                <a:latin typeface="Corbel" pitchFamily="34" charset="0"/>
              </a:rPr>
              <a:t>, 1650 р.</a:t>
            </a:r>
            <a:endParaRPr lang="ru-RU" sz="2400" dirty="0">
              <a:latin typeface="Corbel" pitchFamily="34" charset="0"/>
            </a:endParaRPr>
          </a:p>
        </p:txBody>
      </p:sp>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0"/>
            <a:ext cx="7772400" cy="1470025"/>
          </a:xfrm>
        </p:spPr>
        <p:txBody>
          <a:bodyPr/>
          <a:lstStyle/>
          <a:p>
            <a:r>
              <a:rPr lang="uk-UA" b="1" dirty="0" smtClean="0">
                <a:solidFill>
                  <a:schemeClr val="tx2">
                    <a:satMod val="200000"/>
                  </a:schemeClr>
                </a:solidFill>
              </a:rPr>
              <a:t>Бойове товариство, побут і звичаї запорожців</a:t>
            </a:r>
            <a:endParaRPr lang="ru-RU" dirty="0"/>
          </a:p>
        </p:txBody>
      </p:sp>
      <p:sp>
        <p:nvSpPr>
          <p:cNvPr id="3" name="Подзаголовок 2"/>
          <p:cNvSpPr>
            <a:spLocks noGrp="1"/>
          </p:cNvSpPr>
          <p:nvPr>
            <p:ph type="subTitle" idx="1"/>
          </p:nvPr>
        </p:nvSpPr>
        <p:spPr>
          <a:xfrm>
            <a:off x="1142976" y="1500174"/>
            <a:ext cx="6400800" cy="1752600"/>
          </a:xfrm>
        </p:spPr>
        <p:txBody>
          <a:bodyPr/>
          <a:lstStyle/>
          <a:p>
            <a:r>
              <a:rPr lang="uk-UA" b="1" dirty="0" smtClean="0">
                <a:solidFill>
                  <a:schemeClr val="tx2">
                    <a:satMod val="200000"/>
                  </a:schemeClr>
                </a:solidFill>
              </a:rPr>
              <a:t>Історія слова </a:t>
            </a:r>
            <a:r>
              <a:rPr lang="uk-UA" b="1" dirty="0" err="1" smtClean="0">
                <a:solidFill>
                  <a:schemeClr val="tx2">
                    <a:satMod val="200000"/>
                  </a:schemeClr>
                </a:solidFill>
              </a:rPr>
              <a:t>“козак”</a:t>
            </a:r>
            <a:endParaRPr lang="ru-RU" dirty="0"/>
          </a:p>
        </p:txBody>
      </p:sp>
      <p:sp>
        <p:nvSpPr>
          <p:cNvPr id="4" name="Прямоугольник 3"/>
          <p:cNvSpPr/>
          <p:nvPr/>
        </p:nvSpPr>
        <p:spPr>
          <a:xfrm>
            <a:off x="4572000" y="2000240"/>
            <a:ext cx="4572000" cy="2031325"/>
          </a:xfrm>
          <a:prstGeom prst="rect">
            <a:avLst/>
          </a:prstGeom>
        </p:spPr>
        <p:txBody>
          <a:bodyPr>
            <a:spAutoFit/>
          </a:bodyPr>
          <a:lstStyle/>
          <a:p>
            <a:pPr>
              <a:defRPr/>
            </a:pPr>
            <a:r>
              <a:rPr lang="uk-UA" dirty="0" smtClean="0"/>
              <a:t>Основним заняттям козака була війна: розбій і патрулювання торгових шляхів, піратство в Криму та Чорному морі, захист українських земель від татарських «полювань на рабів», участь у військових компаніях сусідніх володарів та захист кордонів сусідніх держав.</a:t>
            </a:r>
            <a:endParaRPr lang="ru-RU" dirty="0" smtClean="0"/>
          </a:p>
        </p:txBody>
      </p:sp>
      <p:sp>
        <p:nvSpPr>
          <p:cNvPr id="5" name="Прямоугольник 4"/>
          <p:cNvSpPr/>
          <p:nvPr/>
        </p:nvSpPr>
        <p:spPr>
          <a:xfrm>
            <a:off x="285720" y="2000240"/>
            <a:ext cx="4143372" cy="2031325"/>
          </a:xfrm>
          <a:prstGeom prst="rect">
            <a:avLst/>
          </a:prstGeom>
        </p:spPr>
        <p:txBody>
          <a:bodyPr wrap="square">
            <a:spAutoFit/>
          </a:bodyPr>
          <a:lstStyle/>
          <a:p>
            <a:pPr>
              <a:defRPr/>
            </a:pPr>
            <a:r>
              <a:rPr lang="uk-UA" dirty="0" err="1" smtClean="0">
                <a:solidFill>
                  <a:schemeClr val="accent2">
                    <a:lumMod val="50000"/>
                  </a:schemeClr>
                </a:solidFill>
              </a:rPr>
              <a:t>Коза́к</a:t>
            </a:r>
            <a:r>
              <a:rPr lang="uk-UA" dirty="0" smtClean="0">
                <a:solidFill>
                  <a:schemeClr val="accent2">
                    <a:lumMod val="50000"/>
                  </a:schemeClr>
                </a:solidFill>
              </a:rPr>
              <a:t> — представник військового стану, воїн-найманець. Член самоврядних військових громад, що з 15 століття існували на теренах українського «Дикого поля», в районі середніх течій Дніпра та Дону, на межі християнського і мусульманського світів. </a:t>
            </a:r>
            <a:endParaRPr lang="ru-RU" dirty="0">
              <a:solidFill>
                <a:schemeClr val="accent2">
                  <a:lumMod val="50000"/>
                </a:schemeClr>
              </a:solidFill>
            </a:endParaRPr>
          </a:p>
        </p:txBody>
      </p:sp>
      <p:pic>
        <p:nvPicPr>
          <p:cNvPr id="6" name="Содержимое 11" descr="Brandt_Powrot_Kozakow.jpg"/>
          <p:cNvPicPr>
            <a:picLocks noChangeAspect="1"/>
          </p:cNvPicPr>
          <p:nvPr/>
        </p:nvPicPr>
        <p:blipFill>
          <a:blip r:embed="rId2"/>
          <a:srcRect/>
          <a:stretch>
            <a:fillRect/>
          </a:stretch>
        </p:blipFill>
        <p:spPr>
          <a:xfrm>
            <a:off x="4572000" y="3929066"/>
            <a:ext cx="4143375" cy="2571750"/>
          </a:xfrm>
          <a:prstGeom prst="rect">
            <a:avLst/>
          </a:prstGeom>
        </p:spPr>
      </p:pic>
      <p:pic>
        <p:nvPicPr>
          <p:cNvPr id="7" name="Содержимое 9" descr="Repin_zaporozec_XIX.jpg"/>
          <p:cNvPicPr>
            <a:picLocks noChangeAspect="1"/>
          </p:cNvPicPr>
          <p:nvPr/>
        </p:nvPicPr>
        <p:blipFill>
          <a:blip r:embed="rId3"/>
          <a:srcRect/>
          <a:stretch>
            <a:fillRect/>
          </a:stretch>
        </p:blipFill>
        <p:spPr>
          <a:xfrm>
            <a:off x="1071538" y="3929066"/>
            <a:ext cx="2056535" cy="2610218"/>
          </a:xfrm>
          <a:prstGeom prst="rect">
            <a:avLst/>
          </a:prstGeom>
        </p:spPr>
      </p:pic>
      <p:sp>
        <p:nvSpPr>
          <p:cNvPr id="8" name="Прямоугольник 7"/>
          <p:cNvSpPr/>
          <p:nvPr/>
        </p:nvSpPr>
        <p:spPr>
          <a:xfrm>
            <a:off x="0" y="6488668"/>
            <a:ext cx="3286116" cy="369332"/>
          </a:xfrm>
          <a:prstGeom prst="rect">
            <a:avLst/>
          </a:prstGeom>
        </p:spPr>
        <p:txBody>
          <a:bodyPr wrap="square">
            <a:spAutoFit/>
          </a:bodyPr>
          <a:lstStyle/>
          <a:p>
            <a:r>
              <a:rPr lang="uk-UA" dirty="0" smtClean="0">
                <a:latin typeface="Corbel" pitchFamily="34" charset="0"/>
              </a:rPr>
              <a:t>Запорожець . Картина І. Рєпіна</a:t>
            </a:r>
            <a:endParaRPr lang="ru-RU" dirty="0">
              <a:latin typeface="Corbel" pitchFamily="34" charset="0"/>
            </a:endParaRPr>
          </a:p>
        </p:txBody>
      </p:sp>
      <p:sp>
        <p:nvSpPr>
          <p:cNvPr id="9" name="Прямоугольник 12"/>
          <p:cNvSpPr>
            <a:spLocks noChangeArrowheads="1"/>
          </p:cNvSpPr>
          <p:nvPr/>
        </p:nvSpPr>
        <p:spPr bwMode="auto">
          <a:xfrm>
            <a:off x="4643438" y="6488113"/>
            <a:ext cx="4500562" cy="369887"/>
          </a:xfrm>
          <a:prstGeom prst="rect">
            <a:avLst/>
          </a:prstGeom>
          <a:noFill/>
          <a:ln w="9525">
            <a:noFill/>
            <a:miter lim="800000"/>
            <a:headEnd/>
            <a:tailEnd/>
          </a:ln>
        </p:spPr>
        <p:txBody>
          <a:bodyPr>
            <a:spAutoFit/>
          </a:bodyPr>
          <a:lstStyle/>
          <a:p>
            <a:r>
              <a:rPr lang="uk-UA" dirty="0">
                <a:latin typeface="Corbel" pitchFamily="34" charset="0"/>
              </a:rPr>
              <a:t>Ю. Брандт. Повернення козаків з походу</a:t>
            </a:r>
            <a:endParaRPr lang="ru-RU" dirty="0">
              <a:latin typeface="Corbel" pitchFamily="34" charset="0"/>
            </a:endParaRPr>
          </a:p>
        </p:txBody>
      </p:sp>
    </p:spTree>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824</Words>
  <PresentationFormat>Экран (4:3)</PresentationFormat>
  <Paragraphs>59</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«Козацькому роду – нема переводу”</vt:lpstr>
      <vt:lpstr>Прадідусь Запорожець Юхим Лук’янович (02.02.1928, тракторист) та прабабуся Любов Павлівна (10.02.1934)</vt:lpstr>
      <vt:lpstr>Мій дідусь Запорожець Микола Юхимович ( 21.08.1956 р. н., тракторист)</vt:lpstr>
      <vt:lpstr>Мій тато Запорожець Сергій Миколайович (12.02.1979 р. н., оператор на заводі)</vt:lpstr>
      <vt:lpstr>Моя мама Запорожець Лілія Василівна (08.09.1984 р. н., касир в магазині)</vt:lpstr>
      <vt:lpstr>Я люблю свій рід</vt:lpstr>
      <vt:lpstr>Я люблю свою Україну</vt:lpstr>
      <vt:lpstr>Мої далекі предки — козаки-запорожці</vt:lpstr>
      <vt:lpstr>Бойове товариство, побут і звичаї запорожців</vt:lpstr>
      <vt:lpstr>Бойове товариство, побут і звичаї запорожців</vt:lpstr>
      <vt:lpstr>Історія слова запорожець</vt:lpstr>
      <vt:lpstr>Бойове товариство, побут і звичаї запорожців</vt:lpstr>
      <vt:lpstr>Бойове товариство, побут і звичаї запорожців</vt:lpstr>
      <vt:lpstr>Бойове товариство, побут і звичаї запорожців</vt:lpstr>
      <vt:lpstr>Бойове товариство, побут і звичаї запорожців</vt:lpstr>
      <vt:lpstr>Ми—українці, ми—козаки,       ми—запорожці. Отже, козацькому роду—нема переводу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Козацькому роду – нема переводу</dc:title>
  <dc:creator>Администратор</dc:creator>
  <cp:lastModifiedBy>lenovo</cp:lastModifiedBy>
  <cp:revision>18</cp:revision>
  <dcterms:created xsi:type="dcterms:W3CDTF">2015-05-12T15:37:14Z</dcterms:created>
  <dcterms:modified xsi:type="dcterms:W3CDTF">2018-04-11T18:46:08Z</dcterms:modified>
</cp:coreProperties>
</file>