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62" r:id="rId3"/>
    <p:sldId id="286" r:id="rId4"/>
    <p:sldId id="287" r:id="rId5"/>
    <p:sldId id="285" r:id="rId6"/>
    <p:sldId id="304" r:id="rId7"/>
    <p:sldId id="264" r:id="rId8"/>
    <p:sldId id="288" r:id="rId9"/>
    <p:sldId id="289" r:id="rId10"/>
    <p:sldId id="290" r:id="rId11"/>
    <p:sldId id="291" r:id="rId12"/>
    <p:sldId id="298" r:id="rId13"/>
    <p:sldId id="265" r:id="rId14"/>
    <p:sldId id="267" r:id="rId15"/>
    <p:sldId id="272" r:id="rId16"/>
    <p:sldId id="305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1/15/2018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0_91746_54ede3c6_ori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2373"/>
          </a:xfrm>
        </p:spPr>
      </p:pic>
      <p:sp>
        <p:nvSpPr>
          <p:cNvPr id="10" name="TextBox 9"/>
          <p:cNvSpPr txBox="1"/>
          <p:nvPr/>
        </p:nvSpPr>
        <p:spPr>
          <a:xfrm>
            <a:off x="2357422" y="1571612"/>
            <a:ext cx="40719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600" dirty="0" err="1" smtClean="0">
                <a:solidFill>
                  <a:srgbClr val="002060"/>
                </a:solidFill>
              </a:rPr>
              <a:t>Синквейн</a:t>
            </a:r>
            <a:r>
              <a:rPr lang="uk-UA" sz="2600" dirty="0" smtClean="0">
                <a:solidFill>
                  <a:srgbClr val="002060"/>
                </a:solidFill>
              </a:rPr>
              <a:t> – інноваційна технологія розвитку мовлення дітей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488" y="3643314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uk-UA" dirty="0" smtClean="0"/>
              <a:t>Підготувала:</a:t>
            </a:r>
          </a:p>
          <a:p>
            <a:pPr>
              <a:buNone/>
            </a:pPr>
            <a:r>
              <a:rPr lang="uk-UA" dirty="0" smtClean="0"/>
              <a:t>учитель БНВО “ЗОШ №15—ДЮСОК” </a:t>
            </a:r>
          </a:p>
          <a:p>
            <a:pPr>
              <a:buNone/>
            </a:pPr>
            <a:r>
              <a:rPr lang="uk-UA" dirty="0" smtClean="0"/>
              <a:t>Кушніренко С. М. 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643998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6000" b="1" u="sng" dirty="0" smtClean="0"/>
              <a:t>4 рядок – </a:t>
            </a:r>
            <a:r>
              <a:rPr lang="ru-RU" sz="6000" b="1" u="sng" dirty="0" err="1" smtClean="0"/>
              <a:t>чотири</a:t>
            </a:r>
            <a:r>
              <a:rPr lang="ru-RU" sz="6000" b="1" u="sng" dirty="0" smtClean="0"/>
              <a:t> слова</a:t>
            </a:r>
          </a:p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5400" dirty="0" smtClean="0"/>
              <a:t> (Фраза </a:t>
            </a:r>
            <a:r>
              <a:rPr lang="ru-RU" sz="5400" dirty="0" err="1" smtClean="0"/>
              <a:t>з</a:t>
            </a:r>
            <a:r>
              <a:rPr lang="ru-RU" sz="5400" dirty="0" smtClean="0"/>
              <a:t> </a:t>
            </a:r>
            <a:r>
              <a:rPr lang="ru-RU" sz="5400" dirty="0" err="1" smtClean="0"/>
              <a:t>чотирьох</a:t>
            </a:r>
            <a:r>
              <a:rPr lang="ru-RU" sz="5400" dirty="0" smtClean="0"/>
              <a:t> </a:t>
            </a:r>
            <a:r>
              <a:rPr lang="ru-RU" sz="5400" dirty="0" err="1" smtClean="0"/>
              <a:t>слів</a:t>
            </a:r>
            <a:r>
              <a:rPr lang="ru-RU" sz="5400" dirty="0" smtClean="0"/>
              <a:t>, в </a:t>
            </a:r>
            <a:r>
              <a:rPr lang="ru-RU" sz="5400" dirty="0" err="1" smtClean="0"/>
              <a:t>якій</a:t>
            </a:r>
            <a:r>
              <a:rPr lang="ru-RU" sz="5400" dirty="0" smtClean="0"/>
              <a:t> автор </a:t>
            </a:r>
            <a:r>
              <a:rPr lang="ru-RU" sz="5400" dirty="0" err="1" smtClean="0"/>
              <a:t>висловлює</a:t>
            </a:r>
            <a:r>
              <a:rPr lang="ru-RU" sz="5400" dirty="0" smtClean="0"/>
              <a:t> </a:t>
            </a:r>
            <a:r>
              <a:rPr lang="ru-RU" sz="5400" dirty="0" err="1" smtClean="0"/>
              <a:t>своє</a:t>
            </a:r>
            <a:r>
              <a:rPr lang="ru-RU" sz="5400" dirty="0" smtClean="0"/>
              <a:t> </a:t>
            </a:r>
            <a:r>
              <a:rPr lang="ru-RU" sz="5400" dirty="0" err="1" smtClean="0"/>
              <a:t>особисте</a:t>
            </a:r>
            <a:r>
              <a:rPr lang="ru-RU" sz="5400" dirty="0" smtClean="0"/>
              <a:t> </a:t>
            </a:r>
            <a:r>
              <a:rPr lang="ru-RU" sz="5400" dirty="0" err="1" smtClean="0"/>
              <a:t>ставлення</a:t>
            </a:r>
            <a:r>
              <a:rPr lang="ru-RU" sz="5400" dirty="0" smtClean="0"/>
              <a:t> до </a:t>
            </a:r>
            <a:r>
              <a:rPr lang="ru-RU" sz="5400" dirty="0" err="1" smtClean="0"/>
              <a:t>об'єкта</a:t>
            </a:r>
            <a:r>
              <a:rPr lang="ru-RU" sz="5400" dirty="0" smtClean="0"/>
              <a:t>, про </a:t>
            </a:r>
            <a:r>
              <a:rPr lang="ru-RU" sz="5400" dirty="0" err="1" smtClean="0"/>
              <a:t>який</a:t>
            </a:r>
            <a:r>
              <a:rPr lang="ru-RU" sz="5400" dirty="0" smtClean="0"/>
              <a:t> </a:t>
            </a:r>
            <a:r>
              <a:rPr lang="ru-RU" sz="5400" dirty="0" err="1" smtClean="0"/>
              <a:t>йде</a:t>
            </a:r>
            <a:r>
              <a:rPr lang="ru-RU" sz="5400" dirty="0" smtClean="0"/>
              <a:t> </a:t>
            </a:r>
            <a:r>
              <a:rPr lang="ru-RU" sz="5400" dirty="0" err="1" smtClean="0"/>
              <a:t>мова</a:t>
            </a:r>
            <a:r>
              <a:rPr lang="ru-RU" sz="5400" dirty="0" smtClean="0"/>
              <a:t>).</a:t>
            </a:r>
            <a:endParaRPr lang="ru-RU" sz="5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143932" cy="316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6000" b="1" u="sng" dirty="0" smtClean="0"/>
              <a:t>5 рядок – </a:t>
            </a:r>
            <a:r>
              <a:rPr lang="ru-RU" sz="6000" b="1" u="sng" dirty="0" err="1" smtClean="0"/>
              <a:t>одне</a:t>
            </a:r>
            <a:r>
              <a:rPr lang="ru-RU" sz="6000" b="1" u="sng" dirty="0" smtClean="0"/>
              <a:t> слово</a:t>
            </a:r>
          </a:p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5400" dirty="0" smtClean="0"/>
              <a:t> (</a:t>
            </a:r>
            <a:r>
              <a:rPr lang="ru-RU" sz="5400" dirty="0" err="1" smtClean="0"/>
              <a:t>Завершує</a:t>
            </a:r>
            <a:r>
              <a:rPr lang="ru-RU" sz="5400" dirty="0" smtClean="0"/>
              <a:t> </a:t>
            </a:r>
            <a:r>
              <a:rPr lang="ru-RU" sz="5400" dirty="0" err="1" smtClean="0"/>
              <a:t>вірш</a:t>
            </a:r>
            <a:r>
              <a:rPr lang="ru-RU" sz="5400" dirty="0" smtClean="0"/>
              <a:t> </a:t>
            </a:r>
            <a:r>
              <a:rPr lang="ru-RU" sz="5400" dirty="0" err="1" smtClean="0"/>
              <a:t>одне</a:t>
            </a:r>
            <a:r>
              <a:rPr lang="ru-RU" sz="5400" dirty="0" smtClean="0"/>
              <a:t> слово-резюме, яке </a:t>
            </a:r>
            <a:r>
              <a:rPr lang="ru-RU" sz="5400" dirty="0" err="1" smtClean="0"/>
              <a:t>дає</a:t>
            </a:r>
            <a:r>
              <a:rPr lang="ru-RU" sz="5400" dirty="0" smtClean="0"/>
              <a:t> характеристику </a:t>
            </a:r>
            <a:r>
              <a:rPr lang="ru-RU" sz="5400" dirty="0" err="1" smtClean="0"/>
              <a:t>об'єкту</a:t>
            </a:r>
            <a:r>
              <a:rPr lang="ru-RU" sz="5400" dirty="0" smtClean="0"/>
              <a:t>).</a:t>
            </a:r>
            <a:endParaRPr lang="ru-RU" sz="5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714620"/>
            <a:ext cx="6820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C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Приклади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C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C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синквейн</a:t>
            </a:r>
            <a:r>
              <a:rPr lang="uk-UA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C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ів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  </a:t>
            </a:r>
            <a:r>
              <a:rPr lang="ru-RU" sz="5400" b="1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Осінь</a:t>
            </a:r>
            <a:r>
              <a:rPr lang="ru-RU" sz="5400" b="1" dirty="0" smtClean="0">
                <a:solidFill>
                  <a:srgbClr val="CC6600"/>
                </a:solidFill>
              </a:rPr>
              <a:t>.</a:t>
            </a:r>
            <a:endParaRPr lang="ru-RU" sz="5400" b="1" dirty="0">
              <a:solidFill>
                <a:srgbClr val="CC66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285860"/>
            <a:ext cx="7186642" cy="250033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Різнокольорова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врожайна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Надихає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чарує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захоплює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олівці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фарби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Пейзаж.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b="1" dirty="0"/>
              <a:t>        </a:t>
            </a:r>
            <a:endParaRPr lang="ru-RU" sz="2000" b="1" i="1" dirty="0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3409950" y="2811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-573088" y="2732088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-1588" y="2732088"/>
            <a:ext cx="9148763" cy="1387475"/>
            <a:chOff x="0" y="0"/>
            <a:chExt cx="5763" cy="874"/>
          </a:xfrm>
        </p:grpSpPr>
        <p:sp>
          <p:nvSpPr>
            <p:cNvPr id="32786" name="Rectangle 18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787" name="Rectangle 19"/>
            <p:cNvSpPr>
              <a:spLocks noChangeArrowheads="1"/>
            </p:cNvSpPr>
            <p:nvPr/>
          </p:nvSpPr>
          <p:spPr bwMode="auto">
            <a:xfrm>
              <a:off x="0" y="0"/>
              <a:ext cx="5763" cy="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1000" dirty="0">
                  <a:latin typeface="Times New Roman" pitchFamily="18" charset="0"/>
                </a:rPr>
                <a:t>  </a:t>
              </a:r>
              <a:r>
                <a:rPr lang="en-US" sz="8500" dirty="0">
                  <a:latin typeface="Times New Roman" pitchFamily="18" charset="0"/>
                </a:rPr>
                <a:t> </a:t>
              </a:r>
              <a:r>
                <a:rPr lang="en-US" sz="1000" dirty="0">
                  <a:latin typeface="Times New Roman" pitchFamily="18" charset="0"/>
                </a:rPr>
                <a:t>                                                               </a:t>
              </a:r>
            </a:p>
          </p:txBody>
        </p:sp>
      </p:grp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3271838" y="280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5" name="Picture 7" descr="Nt3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4114800"/>
            <a:ext cx="6934200" cy="256222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Листопад</a:t>
            </a:r>
            <a:r>
              <a:rPr lang="ru-RU" sz="5400" b="1" dirty="0" smtClean="0">
                <a:solidFill>
                  <a:srgbClr val="C00000"/>
                </a:solidFill>
              </a:rPr>
              <a:t>.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1428736"/>
            <a:ext cx="7072362" cy="242889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Жовті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золоті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Літають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шелестять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кружляють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Серце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завмирає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дух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перхоплює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Краса.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000" b="1" i="1" dirty="0"/>
              <a:t>                   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133600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2" name="Рисунок 11" descr="[WallpapersMania.nnm.ru]_vol100-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3214686"/>
            <a:ext cx="6429420" cy="342902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[WallpapersMania.nnm.ru]_vol100-055.jpg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7166"/>
            <a:ext cx="8686800" cy="12192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3333FF"/>
                </a:solidFill>
              </a:rPr>
              <a:t>       </a:t>
            </a:r>
            <a:r>
              <a:rPr lang="ru-RU" sz="54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Дощ</a:t>
            </a:r>
            <a:r>
              <a:rPr lang="ru-RU" sz="5400" dirty="0" smtClean="0">
                <a:solidFill>
                  <a:srgbClr val="3333FF"/>
                </a:solidFill>
              </a:rPr>
              <a:t>.</a:t>
            </a:r>
            <a:endParaRPr lang="ru-RU" sz="5400" dirty="0">
              <a:solidFill>
                <a:srgbClr val="3333FF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43182"/>
            <a:ext cx="8686800" cy="2574925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Срібний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холодний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Ллє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поливає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шумить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Я заховався в будинку.</a:t>
            </a:r>
          </a:p>
          <a:p>
            <a:pPr>
              <a:buFont typeface="Wingdings" pitchFamily="2" charset="2"/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Затишок.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000" b="1" i="1" dirty="0"/>
              <a:t>                          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-571500" y="1828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838188"/>
            <a:ext cx="9450388" cy="3109913"/>
            <a:chOff x="0" y="-597"/>
            <a:chExt cx="5953" cy="1959"/>
          </a:xfrm>
        </p:grpSpPr>
        <p:sp>
          <p:nvSpPr>
            <p:cNvPr id="3482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4822" name="Rectangle 6"/>
            <p:cNvSpPr>
              <a:spLocks noChangeArrowheads="1"/>
            </p:cNvSpPr>
            <p:nvPr/>
          </p:nvSpPr>
          <p:spPr bwMode="auto">
            <a:xfrm>
              <a:off x="192" y="-597"/>
              <a:ext cx="5761" cy="1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1000" dirty="0">
                  <a:latin typeface="Times New Roman" pitchFamily="18" charset="0"/>
                </a:rPr>
                <a:t>                                                            </a:t>
              </a:r>
            </a:p>
          </p:txBody>
        </p:sp>
      </p:grpSp>
      <p:pic>
        <p:nvPicPr>
          <p:cNvPr id="1026" name="Picture 2" descr="E:\анимированные картинки\Рисунок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457200"/>
            <a:ext cx="2971800" cy="2971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1"/>
      <p:bldP spid="34819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Кохання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686800" cy="4525963"/>
          </a:xfrm>
        </p:spPr>
        <p:txBody>
          <a:bodyPr/>
          <a:lstStyle/>
          <a:p>
            <a:pPr marL="514350" indent="-514350">
              <a:buNone/>
            </a:pPr>
            <a:r>
              <a:rPr lang="uk-UA" dirty="0" smtClean="0"/>
              <a:t>Безмежне, прекрасне</a:t>
            </a:r>
          </a:p>
          <a:p>
            <a:pPr marL="514350" indent="-514350">
              <a:buNone/>
            </a:pPr>
            <a:r>
              <a:rPr lang="uk-UA" dirty="0" smtClean="0"/>
              <a:t>Надихає, творить, спонукає</a:t>
            </a:r>
          </a:p>
          <a:p>
            <a:pPr marL="514350" indent="-514350">
              <a:buNone/>
            </a:pPr>
            <a:r>
              <a:rPr lang="ru-RU" dirty="0" err="1" smtClean="0"/>
              <a:t>Окрилює</a:t>
            </a:r>
            <a:r>
              <a:rPr lang="ru-RU" dirty="0" smtClean="0"/>
              <a:t>, </a:t>
            </a:r>
            <a:r>
              <a:rPr lang="ru-RU" dirty="0" err="1" smtClean="0"/>
              <a:t>мотивує</a:t>
            </a:r>
            <a:r>
              <a:rPr lang="ru-RU" dirty="0" smtClean="0"/>
              <a:t>, </a:t>
            </a:r>
            <a:r>
              <a:rPr lang="ru-RU" dirty="0" err="1" smtClean="0"/>
              <a:t>робить</a:t>
            </a:r>
            <a:r>
              <a:rPr lang="ru-RU" dirty="0" smtClean="0"/>
              <a:t> </a:t>
            </a:r>
            <a:r>
              <a:rPr lang="ru-RU" dirty="0" err="1" smtClean="0"/>
              <a:t>добрішою</a:t>
            </a:r>
            <a:r>
              <a:rPr lang="ru-RU" dirty="0" smtClean="0"/>
              <a:t> </a:t>
            </a:r>
            <a:r>
              <a:rPr lang="ru-RU" dirty="0" err="1" smtClean="0"/>
              <a:t>людину</a:t>
            </a:r>
            <a:endParaRPr lang="ru-RU" dirty="0" smtClean="0"/>
          </a:p>
          <a:p>
            <a:pPr marL="514350" indent="-514350">
              <a:buNone/>
            </a:pPr>
            <a:r>
              <a:rPr lang="uk-UA" dirty="0" smtClean="0"/>
              <a:t>Любов</a:t>
            </a: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686800" cy="1185850"/>
          </a:xfrm>
        </p:spPr>
        <p:txBody>
          <a:bodyPr>
            <a:normAutofit/>
          </a:bodyPr>
          <a:lstStyle/>
          <a:p>
            <a:pPr algn="ctr"/>
            <a:r>
              <a:rPr lang="ru-RU" sz="48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Словник</a:t>
            </a:r>
            <a:endParaRPr lang="ru-RU" sz="48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idx="1"/>
          </p:nvPr>
        </p:nvSpPr>
        <p:spPr>
          <a:xfrm>
            <a:off x="214282" y="2143116"/>
            <a:ext cx="8686800" cy="4525963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Синквейн</a:t>
            </a:r>
            <a:r>
              <a:rPr lang="ru-RU" sz="2800" dirty="0" smtClean="0"/>
              <a:t> - </a:t>
            </a:r>
            <a:r>
              <a:rPr lang="ru-RU" sz="2800" dirty="0" err="1" smtClean="0"/>
              <a:t>це</a:t>
            </a:r>
            <a:r>
              <a:rPr lang="ru-RU" sz="2800" dirty="0" smtClean="0"/>
              <a:t> один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прийомів</a:t>
            </a:r>
            <a:r>
              <a:rPr lang="ru-RU" sz="2800" dirty="0" smtClean="0"/>
              <a:t> </a:t>
            </a:r>
            <a:r>
              <a:rPr lang="ru-RU" sz="2800" dirty="0" err="1" smtClean="0"/>
              <a:t>активізації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пізнавальної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активності</a:t>
            </a:r>
            <a:r>
              <a:rPr lang="ru-RU" sz="2800" dirty="0" smtClean="0"/>
              <a:t> </a:t>
            </a:r>
            <a:r>
              <a:rPr lang="ru-RU" sz="2800" dirty="0" err="1" smtClean="0"/>
              <a:t>дітей</a:t>
            </a:r>
            <a:r>
              <a:rPr lang="ru-RU" sz="2800" dirty="0" smtClean="0"/>
              <a:t>, </a:t>
            </a:r>
            <a:r>
              <a:rPr lang="ru-RU" sz="2800" dirty="0" err="1" smtClean="0"/>
              <a:t>формування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розумового</a:t>
            </a:r>
            <a:r>
              <a:rPr lang="ru-RU" sz="2800" dirty="0" smtClean="0"/>
              <a:t> та </a:t>
            </a:r>
            <a:r>
              <a:rPr lang="ru-RU" sz="2800" dirty="0" err="1" smtClean="0"/>
              <a:t>мовленнєвого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розвитку</a:t>
            </a:r>
            <a:r>
              <a:rPr lang="ru-RU" sz="2800" dirty="0" smtClean="0"/>
              <a:t>. Слово «</a:t>
            </a:r>
            <a:r>
              <a:rPr lang="ru-RU" sz="2800" dirty="0" err="1" smtClean="0"/>
              <a:t>синквейн</a:t>
            </a:r>
            <a:r>
              <a:rPr lang="ru-RU" sz="2800" dirty="0" smtClean="0"/>
              <a:t>» походить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французького</a:t>
            </a:r>
            <a:r>
              <a:rPr lang="ru-RU" sz="2800" dirty="0" smtClean="0"/>
              <a:t> слова «</a:t>
            </a:r>
            <a:r>
              <a:rPr lang="ru-RU" sz="2800" dirty="0" err="1" smtClean="0"/>
              <a:t>п'ять</a:t>
            </a:r>
            <a:r>
              <a:rPr lang="ru-RU" sz="2800" dirty="0" smtClean="0"/>
              <a:t>»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означає</a:t>
            </a:r>
            <a:r>
              <a:rPr lang="ru-RU" sz="2800" dirty="0" smtClean="0"/>
              <a:t> «</a:t>
            </a:r>
            <a:r>
              <a:rPr lang="ru-RU" sz="2800" dirty="0" err="1" smtClean="0"/>
              <a:t>вірш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складається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п'яти</a:t>
            </a:r>
            <a:r>
              <a:rPr lang="ru-RU" sz="2800" dirty="0" smtClean="0"/>
              <a:t> </a:t>
            </a:r>
            <a:r>
              <a:rPr lang="ru-RU" sz="2800" dirty="0" err="1" smtClean="0"/>
              <a:t>рядків</a:t>
            </a:r>
            <a:r>
              <a:rPr lang="ru-RU" sz="2800" dirty="0" smtClean="0"/>
              <a:t>».</a:t>
            </a:r>
          </a:p>
          <a:p>
            <a:r>
              <a:rPr lang="ru-RU" sz="2800" b="1" dirty="0" smtClean="0"/>
              <a:t> </a:t>
            </a:r>
            <a:r>
              <a:rPr lang="ru-RU" sz="2800" b="1" dirty="0" err="1" smtClean="0">
                <a:solidFill>
                  <a:srgbClr val="FF0000"/>
                </a:solidFill>
              </a:rPr>
              <a:t>Синквейн</a:t>
            </a:r>
            <a:r>
              <a:rPr lang="ru-RU" sz="2800" dirty="0" smtClean="0"/>
              <a:t> - </a:t>
            </a:r>
            <a:r>
              <a:rPr lang="ru-RU" sz="2800" dirty="0" err="1" smtClean="0"/>
              <a:t>це</a:t>
            </a:r>
            <a:r>
              <a:rPr lang="ru-RU" sz="2800" dirty="0" smtClean="0"/>
              <a:t> не </a:t>
            </a:r>
            <a:r>
              <a:rPr lang="ru-RU" sz="2800" dirty="0" err="1" smtClean="0"/>
              <a:t>звичайний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вірш</a:t>
            </a:r>
            <a:r>
              <a:rPr lang="ru-RU" sz="2800" dirty="0" smtClean="0"/>
              <a:t>, а </a:t>
            </a:r>
            <a:r>
              <a:rPr lang="ru-RU" sz="2800" dirty="0" err="1" smtClean="0"/>
              <a:t>вірш</a:t>
            </a:r>
            <a:r>
              <a:rPr lang="ru-RU" sz="2800" dirty="0" smtClean="0"/>
              <a:t>, написаний </a:t>
            </a:r>
            <a:r>
              <a:rPr lang="ru-RU" sz="2800" dirty="0" err="1" smtClean="0"/>
              <a:t>відповідно</a:t>
            </a:r>
            <a:r>
              <a:rPr lang="ru-RU" sz="2800" dirty="0" smtClean="0"/>
              <a:t> до </a:t>
            </a:r>
            <a:r>
              <a:rPr lang="ru-RU" sz="2800" dirty="0" err="1" smtClean="0"/>
              <a:t>певних</a:t>
            </a:r>
            <a:r>
              <a:rPr lang="ru-RU" sz="2800" dirty="0" smtClean="0"/>
              <a:t> правил. У кожному рядку </a:t>
            </a:r>
            <a:r>
              <a:rPr lang="ru-RU" sz="2800" dirty="0" err="1" smtClean="0"/>
              <a:t>задається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набір</a:t>
            </a:r>
            <a:r>
              <a:rPr lang="ru-RU" sz="2800" dirty="0" smtClean="0"/>
              <a:t> </a:t>
            </a:r>
            <a:r>
              <a:rPr lang="ru-RU" sz="2800" dirty="0" err="1" smtClean="0"/>
              <a:t>слів</a:t>
            </a:r>
            <a:r>
              <a:rPr lang="ru-RU" sz="2800" dirty="0" smtClean="0"/>
              <a:t>, </a:t>
            </a:r>
            <a:r>
              <a:rPr lang="ru-RU" sz="2800" dirty="0" err="1" smtClean="0"/>
              <a:t>який</a:t>
            </a:r>
            <a:r>
              <a:rPr lang="ru-RU" sz="2800" dirty="0" smtClean="0"/>
              <a:t> </a:t>
            </a:r>
            <a:r>
              <a:rPr lang="ru-RU" sz="2800" dirty="0" err="1" smtClean="0"/>
              <a:t>необхідно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відобразити</a:t>
            </a:r>
            <a:r>
              <a:rPr lang="ru-RU" sz="2800" dirty="0" smtClean="0"/>
              <a:t> в </a:t>
            </a:r>
            <a:r>
              <a:rPr lang="ru-RU" sz="2800" dirty="0" err="1" smtClean="0"/>
              <a:t>вірші</a:t>
            </a:r>
            <a:r>
              <a:rPr lang="ru-RU" sz="2800" dirty="0" smtClean="0"/>
              <a:t>.</a:t>
            </a:r>
          </a:p>
          <a:p>
            <a:endParaRPr lang="ru-RU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700"/>
                            </p:stCondLst>
                            <p:childTnLst>
                              <p:par>
                                <p:cTn id="13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1200"/>
                            </p:stCondLst>
                            <p:childTnLst>
                              <p:par>
                                <p:cTn id="18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1700"/>
                            </p:stCondLst>
                            <p:childTnLst>
                              <p:par>
                                <p:cTn id="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1"/>
      <p:bldP spid="25606" grpId="0" build="p" autoUpdateAnimBg="0" advAuto="5000"/>
      <p:bldP spid="25606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dirty="0" smtClean="0">
                <a:solidFill>
                  <a:srgbClr val="0070C0"/>
                </a:solidFill>
              </a:rPr>
              <a:t>Історія виникнення </a:t>
            </a:r>
            <a:r>
              <a:rPr lang="uk-UA" sz="4000" dirty="0" err="1" smtClean="0">
                <a:solidFill>
                  <a:srgbClr val="0070C0"/>
                </a:solidFill>
              </a:rPr>
              <a:t>синквейну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357166"/>
            <a:ext cx="5143536" cy="5053034"/>
          </a:xfrm>
        </p:spPr>
        <p:txBody>
          <a:bodyPr>
            <a:noAutofit/>
          </a:bodyPr>
          <a:lstStyle/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1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нквейн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представляє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з себе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віршовану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форму з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рядків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Виникла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форма в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Америці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на початку 20-го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століття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сформувалася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популярної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у той час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японської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поезії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Згодом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поширилась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всьому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стали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дидактичних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цілях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результативний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зв'язного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мовлення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Вперше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американською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поетесою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Аделаїдою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Крепс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включили в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посмертну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збірку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віршів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1914 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/>
          </a:p>
        </p:txBody>
      </p:sp>
      <p:pic>
        <p:nvPicPr>
          <p:cNvPr id="5" name="Содержимое 4" descr="pictur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26981" y="1714488"/>
            <a:ext cx="2278500" cy="27455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вільною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творчістю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для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написання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автора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знайти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значущі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інформаційному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матеріалі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коротко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висловити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практикують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 уроках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підвести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підсумок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пройденого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твору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дисциплінах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підсумкового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пройденої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теми.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е</a:t>
            </a:r>
            <a:r>
              <a:rPr lang="uk-UA" dirty="0" smtClean="0"/>
              <a:t>фективний метод розвитку мовлення  школярів.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47500" lnSpcReduction="20000"/>
          </a:bodyPr>
          <a:lstStyle/>
          <a:p>
            <a:pPr marL="742950" indent="-742950">
              <a:buNone/>
            </a:pP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Вигадування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синквейнів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своєрідним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інструментом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для синтезу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отриманої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даним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прийомом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логопед (педагог)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вирішує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відразу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безліч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найважливіших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вивчений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занятті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матеріал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набуває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якогось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емоційного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забарвлення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глибшому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засвоєнню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відпрацьовуються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дотримуватись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інтонації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збагачується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словниковий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запас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удосконалюються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навички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мові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синонімів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антонімів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активізується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розвивається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розумова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удосконалюється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висловлювати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власне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чого-небудь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buNone/>
            </a:pP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підготовлює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 короткого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переказу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вчить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формулювати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ідею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ключову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фразу),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відчути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себе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хоч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декілька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хвилин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творцем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388986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686800" cy="838200"/>
          </a:xfrm>
        </p:spPr>
        <p:txBody>
          <a:bodyPr>
            <a:noAutofit/>
          </a:bodyPr>
          <a:lstStyle/>
          <a:p>
            <a:r>
              <a:rPr lang="uk-UA" sz="2400" dirty="0" err="1" smtClean="0"/>
              <a:t>Синквейн</a:t>
            </a:r>
            <a:r>
              <a:rPr lang="uk-UA" sz="2400" dirty="0" smtClean="0"/>
              <a:t>, </a:t>
            </a:r>
            <a:r>
              <a:rPr lang="uk-UA" sz="2400" dirty="0" err="1" smtClean="0"/>
              <a:t>сенкан</a:t>
            </a:r>
            <a:r>
              <a:rPr lang="uk-UA" sz="2400" dirty="0" smtClean="0"/>
              <a:t> – віршовані форми (наприклад, </a:t>
            </a:r>
            <a:r>
              <a:rPr lang="uk-UA" sz="2400" dirty="0" err="1" smtClean="0"/>
              <a:t>синквейн</a:t>
            </a:r>
            <a:r>
              <a:rPr lang="uk-UA" sz="2400" dirty="0" smtClean="0"/>
              <a:t> – </a:t>
            </a:r>
            <a:r>
              <a:rPr lang="uk-UA" sz="2400" dirty="0" err="1" smtClean="0"/>
              <a:t>п’ятиряддя</a:t>
            </a:r>
            <a:r>
              <a:rPr lang="uk-UA" sz="2400" dirty="0" smtClean="0"/>
              <a:t>) – це спосіб творчої рефлексії, що дозволяє в художній формі оцінити вивчене поняття, процес або явище.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332037"/>
            <a:ext cx="86868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uk-UA" dirty="0" smtClean="0"/>
              <a:t> 1 – іменник – тема;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/>
              <a:t> </a:t>
            </a:r>
            <a:r>
              <a:rPr lang="uk-UA" dirty="0" smtClean="0"/>
              <a:t>2 – два прикметники;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/>
              <a:t> </a:t>
            </a:r>
            <a:r>
              <a:rPr lang="uk-UA" dirty="0" smtClean="0"/>
              <a:t>3 – три дієслова;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/>
              <a:t> </a:t>
            </a:r>
            <a:r>
              <a:rPr lang="uk-UA" dirty="0" smtClean="0"/>
              <a:t>4 – фраза, що виражає особисте ставлення до мети;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/>
              <a:t> </a:t>
            </a:r>
            <a:r>
              <a:rPr lang="uk-UA" dirty="0" smtClean="0"/>
              <a:t>5 – одне слово – синонім до назви теми.</a:t>
            </a:r>
            <a:endParaRPr lang="ru-RU" dirty="0"/>
          </a:p>
        </p:txBody>
      </p:sp>
      <p:pic>
        <p:nvPicPr>
          <p:cNvPr id="4" name="Рисунок 3" descr="0_79dc7_60cccccc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857364"/>
            <a:ext cx="2825799" cy="208088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643050"/>
            <a:ext cx="7772400" cy="290988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ru-RU" sz="4000" b="1" u="sng" dirty="0"/>
              <a:t>1 </a:t>
            </a:r>
            <a:r>
              <a:rPr lang="ru-RU" sz="4000" b="1" u="sng" dirty="0" smtClean="0"/>
              <a:t>рядок  (</a:t>
            </a:r>
            <a:r>
              <a:rPr lang="ru-RU" sz="4000" dirty="0" smtClean="0"/>
              <a:t>тема </a:t>
            </a:r>
            <a:r>
              <a:rPr lang="ru-RU" sz="4000" dirty="0" err="1" smtClean="0"/>
              <a:t>синквейна</a:t>
            </a:r>
            <a:r>
              <a:rPr lang="ru-RU" sz="4000" dirty="0" smtClean="0"/>
              <a:t>) – </a:t>
            </a:r>
          </a:p>
          <a:p>
            <a:pPr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ru-RU" sz="4000" b="1" u="sng" dirty="0" err="1" smtClean="0"/>
              <a:t>одне</a:t>
            </a:r>
            <a:r>
              <a:rPr lang="ru-RU" sz="4000" b="1" u="sng" dirty="0" smtClean="0"/>
              <a:t> слово ( </a:t>
            </a:r>
            <a:r>
              <a:rPr lang="ru-RU" sz="4000" b="1" u="sng" dirty="0" err="1" smtClean="0"/>
              <a:t>іменник</a:t>
            </a:r>
            <a:r>
              <a:rPr lang="ru-RU" sz="4000" b="1" u="sng" dirty="0" smtClean="0"/>
              <a:t> </a:t>
            </a:r>
            <a:r>
              <a:rPr lang="ru-RU" sz="4000" b="1" u="sng" dirty="0" err="1" smtClean="0"/>
              <a:t>або</a:t>
            </a:r>
            <a:r>
              <a:rPr lang="ru-RU" sz="4000" b="1" u="sng" dirty="0" smtClean="0"/>
              <a:t> </a:t>
            </a:r>
            <a:r>
              <a:rPr lang="ru-RU" sz="4000" b="1" u="sng" dirty="0" err="1" smtClean="0"/>
              <a:t>займенник</a:t>
            </a:r>
            <a:r>
              <a:rPr lang="ru-RU" sz="4000" b="1" u="sng" dirty="0" smtClean="0"/>
              <a:t>)</a:t>
            </a:r>
            <a:endParaRPr lang="ru-RU" sz="4000" dirty="0"/>
          </a:p>
        </p:txBody>
      </p:sp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785786" y="214290"/>
            <a:ext cx="7643866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"/>
                <a:cs typeface="Arial"/>
              </a:rPr>
              <a:t>Правила </a:t>
            </a:r>
            <a:r>
              <a:rPr lang="ru-RU" sz="36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"/>
                <a:cs typeface="Arial"/>
              </a:rPr>
              <a:t>написання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"/>
                <a:cs typeface="Arial"/>
              </a:rPr>
              <a:t>синквейну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"/>
                <a:cs typeface="Arial"/>
              </a:rPr>
              <a:t>:</a:t>
            </a:r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  <p:bldP spid="276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7358114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6000" b="1" u="sng" dirty="0" smtClean="0"/>
              <a:t>2 рядок – два слова </a:t>
            </a:r>
          </a:p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4400" dirty="0" smtClean="0"/>
              <a:t>(</a:t>
            </a:r>
            <a:r>
              <a:rPr lang="ru-RU" sz="4400" dirty="0" err="1" smtClean="0"/>
              <a:t>Другий</a:t>
            </a:r>
            <a:r>
              <a:rPr lang="ru-RU" sz="4400" dirty="0" smtClean="0"/>
              <a:t> рядок </a:t>
            </a:r>
            <a:r>
              <a:rPr lang="ru-RU" sz="4400" dirty="0" err="1" smtClean="0"/>
              <a:t>складається</a:t>
            </a:r>
            <a:r>
              <a:rPr lang="ru-RU" sz="4400" dirty="0" smtClean="0"/>
              <a:t> </a:t>
            </a:r>
            <a:r>
              <a:rPr lang="ru-RU" sz="4400" dirty="0" err="1" smtClean="0"/>
              <a:t>з</a:t>
            </a:r>
            <a:r>
              <a:rPr lang="ru-RU" sz="4400" dirty="0" smtClean="0"/>
              <a:t> </a:t>
            </a:r>
            <a:r>
              <a:rPr lang="ru-RU" sz="4400" dirty="0" err="1" smtClean="0"/>
              <a:t>двох</a:t>
            </a:r>
            <a:r>
              <a:rPr lang="ru-RU" sz="4400" dirty="0" smtClean="0"/>
              <a:t> </a:t>
            </a:r>
            <a:r>
              <a:rPr lang="ru-RU" sz="4400" dirty="0" err="1" smtClean="0"/>
              <a:t>слів</a:t>
            </a:r>
            <a:r>
              <a:rPr lang="ru-RU" sz="4400" dirty="0" smtClean="0"/>
              <a:t>, </a:t>
            </a:r>
            <a:r>
              <a:rPr lang="ru-RU" sz="4400" dirty="0" err="1" smtClean="0"/>
              <a:t>частіше</a:t>
            </a:r>
            <a:r>
              <a:rPr lang="ru-RU" sz="4400" dirty="0" smtClean="0"/>
              <a:t> – </a:t>
            </a:r>
            <a:r>
              <a:rPr lang="ru-RU" sz="4400" b="1" dirty="0" err="1" smtClean="0"/>
              <a:t>прикметника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чи</a:t>
            </a:r>
            <a:r>
              <a:rPr lang="ru-RU" sz="4400" dirty="0" smtClean="0"/>
              <a:t> </a:t>
            </a:r>
            <a:r>
              <a:rPr lang="ru-RU" sz="4400" b="1" dirty="0" err="1" smtClean="0"/>
              <a:t>дієприкметника</a:t>
            </a:r>
            <a:r>
              <a:rPr lang="ru-RU" sz="4400" dirty="0" smtClean="0"/>
              <a:t>, </a:t>
            </a:r>
            <a:r>
              <a:rPr lang="ru-RU" sz="4400" dirty="0" err="1" smtClean="0"/>
              <a:t>які</a:t>
            </a:r>
            <a:r>
              <a:rPr lang="ru-RU" sz="4400" dirty="0" smtClean="0"/>
              <a:t> </a:t>
            </a:r>
            <a:r>
              <a:rPr lang="ru-RU" sz="4400" dirty="0" err="1" smtClean="0"/>
              <a:t>описують</a:t>
            </a:r>
            <a:r>
              <a:rPr lang="ru-RU" sz="4400" dirty="0" smtClean="0"/>
              <a:t> </a:t>
            </a:r>
            <a:r>
              <a:rPr lang="ru-RU" sz="4400" dirty="0" err="1" smtClean="0"/>
              <a:t>властивості</a:t>
            </a:r>
            <a:r>
              <a:rPr lang="ru-RU" sz="4400" dirty="0" smtClean="0"/>
              <a:t> </a:t>
            </a:r>
            <a:r>
              <a:rPr lang="ru-RU" sz="4400" dirty="0" err="1" smtClean="0"/>
              <a:t>або</a:t>
            </a:r>
            <a:r>
              <a:rPr lang="ru-RU" sz="4400" dirty="0" smtClean="0"/>
              <a:t> </a:t>
            </a:r>
            <a:r>
              <a:rPr lang="ru-RU" sz="4400" dirty="0" err="1" smtClean="0"/>
              <a:t>ознаки</a:t>
            </a:r>
            <a:r>
              <a:rPr lang="ru-RU" sz="4400" dirty="0" smtClean="0"/>
              <a:t> </a:t>
            </a:r>
            <a:r>
              <a:rPr lang="ru-RU" sz="4400" dirty="0" err="1" smtClean="0"/>
              <a:t>вибраного</a:t>
            </a:r>
            <a:r>
              <a:rPr lang="ru-RU" sz="4400" dirty="0" smtClean="0"/>
              <a:t> </a:t>
            </a:r>
            <a:r>
              <a:rPr lang="ru-RU" sz="4400" dirty="0" err="1" smtClean="0"/>
              <a:t>об'єкту</a:t>
            </a:r>
            <a:r>
              <a:rPr lang="ru-RU" sz="4400" dirty="0" smtClean="0"/>
              <a:t>).</a:t>
            </a:r>
            <a:endParaRPr lang="ru-RU" sz="4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28667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6000" b="1" u="sng" dirty="0" smtClean="0"/>
              <a:t>3 рядок – три слова </a:t>
            </a:r>
          </a:p>
          <a:p>
            <a:pPr algn="ctr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ru-RU" sz="5400" dirty="0" smtClean="0"/>
              <a:t>(</a:t>
            </a:r>
            <a:r>
              <a:rPr lang="ru-RU" sz="5400" dirty="0" err="1" smtClean="0"/>
              <a:t>Третю</a:t>
            </a:r>
            <a:r>
              <a:rPr lang="ru-RU" sz="5400" dirty="0" smtClean="0"/>
              <a:t> </a:t>
            </a:r>
            <a:r>
              <a:rPr lang="ru-RU" sz="5400" dirty="0" err="1" smtClean="0"/>
              <a:t>сходинку</a:t>
            </a:r>
            <a:r>
              <a:rPr lang="ru-RU" sz="5400" dirty="0" smtClean="0"/>
              <a:t> </a:t>
            </a:r>
            <a:r>
              <a:rPr lang="ru-RU" sz="5400" dirty="0" err="1" smtClean="0"/>
              <a:t>утворюють</a:t>
            </a:r>
            <a:r>
              <a:rPr lang="ru-RU" sz="5400" dirty="0" smtClean="0"/>
              <a:t> три </a:t>
            </a:r>
            <a:r>
              <a:rPr lang="ru-RU" sz="5400" b="1" dirty="0" err="1" smtClean="0"/>
              <a:t>дієслова</a:t>
            </a:r>
            <a:r>
              <a:rPr lang="ru-RU" sz="5400" dirty="0" smtClean="0"/>
              <a:t> </a:t>
            </a:r>
            <a:r>
              <a:rPr lang="ru-RU" sz="5400" dirty="0" err="1" smtClean="0"/>
              <a:t>або</a:t>
            </a:r>
            <a:r>
              <a:rPr lang="ru-RU" sz="5400" dirty="0" smtClean="0"/>
              <a:t> </a:t>
            </a:r>
            <a:r>
              <a:rPr lang="ru-RU" sz="5400" b="1" dirty="0" err="1" smtClean="0"/>
              <a:t>дієприслівники</a:t>
            </a:r>
            <a:r>
              <a:rPr lang="ru-RU" sz="5400" dirty="0" smtClean="0"/>
              <a:t>, </a:t>
            </a:r>
            <a:r>
              <a:rPr lang="ru-RU" sz="5400" dirty="0" err="1" smtClean="0"/>
              <a:t>які</a:t>
            </a:r>
            <a:r>
              <a:rPr lang="ru-RU" sz="5400" dirty="0" smtClean="0"/>
              <a:t> </a:t>
            </a:r>
            <a:r>
              <a:rPr lang="ru-RU" sz="5400" dirty="0" err="1" smtClean="0"/>
              <a:t>описують</a:t>
            </a:r>
            <a:r>
              <a:rPr lang="ru-RU" sz="5400" dirty="0" smtClean="0"/>
              <a:t> </a:t>
            </a:r>
            <a:r>
              <a:rPr lang="ru-RU" sz="5400" dirty="0" err="1" smtClean="0"/>
              <a:t>дії</a:t>
            </a:r>
            <a:r>
              <a:rPr lang="ru-RU" sz="5400" dirty="0" smtClean="0"/>
              <a:t>, </a:t>
            </a:r>
            <a:r>
              <a:rPr lang="ru-RU" sz="5400" dirty="0" err="1" smtClean="0"/>
              <a:t>характерні</a:t>
            </a:r>
            <a:r>
              <a:rPr lang="ru-RU" sz="5400" dirty="0" smtClean="0"/>
              <a:t> для </a:t>
            </a:r>
            <a:r>
              <a:rPr lang="ru-RU" sz="5400" dirty="0" err="1" smtClean="0"/>
              <a:t>об'єкта</a:t>
            </a:r>
            <a:r>
              <a:rPr lang="ru-RU" sz="5400" dirty="0" smtClean="0"/>
              <a:t>).</a:t>
            </a:r>
            <a:endParaRPr lang="ru-RU" sz="5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|2.3|4.3|3.8|3.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|1.9|2.6|3.1|2.4|1.9|5.4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5.9|2.|2.9|2.6|2.6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2.3|3.3|2.9|2.2|3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428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Словник</vt:lpstr>
      <vt:lpstr>Історія виникнення синквейну</vt:lpstr>
      <vt:lpstr>Слайд 4</vt:lpstr>
      <vt:lpstr>ефективний метод розвитку мовлення  школярів.</vt:lpstr>
      <vt:lpstr>Синквейн, сенкан – віршовані форми (наприклад, синквейн – п’ятиряддя) – це спосіб творчої рефлексії, що дозволяє в художній формі оцінити вивчене поняття, процес або явище.</vt:lpstr>
      <vt:lpstr>Слайд 7</vt:lpstr>
      <vt:lpstr>Слайд 8</vt:lpstr>
      <vt:lpstr>Слайд 9</vt:lpstr>
      <vt:lpstr>Слайд 10</vt:lpstr>
      <vt:lpstr>Слайд 11</vt:lpstr>
      <vt:lpstr>Слайд 12</vt:lpstr>
      <vt:lpstr>    Осінь.</vt:lpstr>
      <vt:lpstr>       Листопад.</vt:lpstr>
      <vt:lpstr>       Дощ.</vt:lpstr>
      <vt:lpstr>Кохання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lenovo</cp:lastModifiedBy>
  <cp:revision>40</cp:revision>
  <dcterms:created xsi:type="dcterms:W3CDTF">2009-03-25T09:58:27Z</dcterms:created>
  <dcterms:modified xsi:type="dcterms:W3CDTF">2018-01-15T15:23:01Z</dcterms:modified>
</cp:coreProperties>
</file>