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7" r:id="rId3"/>
    <p:sldId id="256" r:id="rId4"/>
    <p:sldId id="257" r:id="rId5"/>
    <p:sldId id="259" r:id="rId6"/>
    <p:sldId id="279" r:id="rId7"/>
    <p:sldId id="261" r:id="rId8"/>
    <p:sldId id="285" r:id="rId9"/>
    <p:sldId id="286" r:id="rId10"/>
    <p:sldId id="271" r:id="rId11"/>
    <p:sldId id="288" r:id="rId12"/>
    <p:sldId id="273" r:id="rId13"/>
    <p:sldId id="289" r:id="rId14"/>
    <p:sldId id="262" r:id="rId15"/>
    <p:sldId id="264" r:id="rId16"/>
    <p:sldId id="258" r:id="rId17"/>
    <p:sldId id="291" r:id="rId18"/>
    <p:sldId id="290" r:id="rId19"/>
    <p:sldId id="282" r:id="rId20"/>
    <p:sldId id="28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649" autoAdjust="0"/>
    <p:restoredTop sz="94660"/>
  </p:normalViewPr>
  <p:slideViewPr>
    <p:cSldViewPr>
      <p:cViewPr varScale="1">
        <p:scale>
          <a:sx n="79" d="100"/>
          <a:sy n="79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дминистратор\Desktop\-1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72132" y="4000504"/>
            <a:ext cx="3428992" cy="1714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2132" y="4363058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Любов ніколи не вимагає, вона завжди дає.</a:t>
            </a:r>
          </a:p>
          <a:p>
            <a:r>
              <a:rPr lang="uk-UA" dirty="0" smtClean="0"/>
              <a:t>                                             М. Ганді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84867" y="5934670"/>
            <a:ext cx="45591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Підготувала : вчитель зарубіжної літератури </a:t>
            </a:r>
          </a:p>
          <a:p>
            <a:r>
              <a:rPr lang="uk-UA" dirty="0" smtClean="0"/>
              <a:t>БНВО “ЗОШ №15 – ДЮСОК”</a:t>
            </a:r>
          </a:p>
          <a:p>
            <a:r>
              <a:rPr lang="uk-UA" dirty="0" smtClean="0"/>
              <a:t>Кушніренко Світлана Миколаївна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истратор\Desktop\-4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000111"/>
          <a:ext cx="8572560" cy="5705286"/>
        </p:xfrm>
        <a:graphic>
          <a:graphicData uri="http://schemas.openxmlformats.org/drawingml/2006/table">
            <a:tbl>
              <a:tblPr/>
              <a:tblGrid>
                <a:gridCol w="1428760"/>
                <a:gridCol w="3357586"/>
                <a:gridCol w="3786214"/>
              </a:tblGrid>
              <a:tr h="2583608">
                <a:tc>
                  <a:txBody>
                    <a:bodyPr/>
                    <a:lstStyle/>
                    <a:p>
                      <a:pPr marL="28829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943475" algn="l"/>
                          <a:tab pos="5311140" algn="l"/>
                        </a:tabLst>
                      </a:pPr>
                      <a:endParaRPr lang="uk-UA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r>
                        <a:rPr lang="ru-RU" sz="400" dirty="0">
                          <a:latin typeface="Calibri"/>
                          <a:cs typeface="Times New Roman"/>
                        </a:rPr>
                        <a:t/>
                      </a:r>
                      <a:br>
                        <a:rPr lang="ru-RU" sz="400" dirty="0">
                          <a:latin typeface="Calibri"/>
                          <a:cs typeface="Times New Roman"/>
                        </a:rPr>
                      </a:br>
                      <a:endParaRPr lang="ru-RU" sz="700" dirty="0"/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/>
                    </a:p>
                  </a:txBody>
                  <a:tcPr marL="36161" marR="36161" marT="18080" marB="180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700" dirty="0"/>
                    </a:p>
                  </a:txBody>
                  <a:tcPr marL="36161" marR="36161" marT="18080" marB="1808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п/</a:t>
                      </a:r>
                      <a:r>
                        <a:rPr lang="uk-UA" sz="12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Прізвище  та ім’я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Вік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Національність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Місце народження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Рід занять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Зовнішність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Риси характеру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Мрії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120" marR="27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818" name="WordArt 2"/>
          <p:cNvSpPr>
            <a:spLocks noChangeArrowheads="1" noChangeShapeType="1" noTextEdit="1"/>
          </p:cNvSpPr>
          <p:nvPr/>
        </p:nvSpPr>
        <p:spPr bwMode="auto">
          <a:xfrm>
            <a:off x="1282700" y="165100"/>
            <a:ext cx="3543300" cy="3921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81616"/>
                    </a:gs>
                    <a:gs pos="100000">
                      <a:srgbClr val="C81616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effectLst/>
                <a:latin typeface="Georgia"/>
              </a:rPr>
              <a:t>План-характеристика</a:t>
            </a:r>
            <a:endParaRPr lang="ru-RU" sz="3600" b="1" i="1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C81616"/>
                  </a:gs>
                  <a:gs pos="100000">
                    <a:srgbClr val="C8161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effectLst/>
              <a:latin typeface="Georgia"/>
            </a:endParaRPr>
          </a:p>
        </p:txBody>
      </p:sp>
      <p:pic>
        <p:nvPicPr>
          <p:cNvPr id="34817" name="Рисунок 2" descr="&amp;bcy;&amp;icy;&amp;kcy;&amp;iukcy;&amp;vcy; &amp;acy;&amp;lcy;&amp;softcy;&amp;pcy;&amp;iukcy;&amp;jcy;&amp;scy;&amp;softcy;&amp;kcy;&amp;acy; &amp;bcy;&amp;acy;&amp;lcy;&amp;acy;&amp;dcy;&amp;acy; &amp;kcy;&amp;ocy;&amp;rcy;&amp;ocy;&amp;tcy;&amp;kcy;&amp;icy;&amp;jcy; &amp;zcy;&amp;mcy;&amp;iukcy;&amp;scy;&amp;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928670"/>
            <a:ext cx="5286412" cy="2534484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428660" y="2571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истратор\Desktop\-5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327135"/>
          <a:ext cx="8501122" cy="5451020"/>
        </p:xfrm>
        <a:graphic>
          <a:graphicData uri="http://schemas.openxmlformats.org/drawingml/2006/table">
            <a:tbl>
              <a:tblPr/>
              <a:tblGrid>
                <a:gridCol w="785818"/>
                <a:gridCol w="2857520"/>
                <a:gridCol w="4857784"/>
              </a:tblGrid>
              <a:tr h="2588207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38330" marR="38330" marT="19165" marB="1916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38330" marR="38330" marT="19165" marB="19165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п/</a:t>
                      </a:r>
                      <a:r>
                        <a:rPr lang="uk-UA" sz="14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Прізвище  та ім’я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Вік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Національність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Місце народження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Рід занять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Зовнішність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Риси характеру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Мрії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8747" marR="28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866" name="WordArt 2"/>
          <p:cNvSpPr>
            <a:spLocks noChangeArrowheads="1" noChangeShapeType="1" noTextEdit="1"/>
          </p:cNvSpPr>
          <p:nvPr/>
        </p:nvSpPr>
        <p:spPr bwMode="auto">
          <a:xfrm>
            <a:off x="687388" y="165100"/>
            <a:ext cx="4337050" cy="563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81616"/>
                    </a:gs>
                    <a:gs pos="100000">
                      <a:srgbClr val="C81616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effectLst/>
                <a:latin typeface="Georgia"/>
              </a:rPr>
              <a:t>План-характеристика</a:t>
            </a:r>
            <a:endParaRPr lang="ru-RU" sz="3600" b="1" i="1" kern="10" spc="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C81616"/>
                  </a:gs>
                  <a:gs pos="100000">
                    <a:srgbClr val="C8161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effectLst/>
              <a:latin typeface="Georgia"/>
            </a:endParaRPr>
          </a:p>
        </p:txBody>
      </p:sp>
      <p:pic>
        <p:nvPicPr>
          <p:cNvPr id="36865" name="Рисунок 1" descr="&amp;acy;&amp;lcy;&amp;softcy;&amp;pcy;&amp;iukcy;&amp;jcy;&amp;scy;&amp;softcy;&amp;kcy;&amp;acy; &amp;bcy;&amp;acy;&amp;lcy;&amp;acy;&amp;dcy;&amp;acy; &amp;bcy;&amp;icy;&amp;kcy;&amp;iukcy;&amp;vcy; &amp;acy;&amp;ncy;&amp;acy;&amp;lcy;&amp;iukcy;&amp;z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338285"/>
            <a:ext cx="6143668" cy="2508267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Администратор\Desktop\-7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Администратор\Desktop\-8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d181d0bbd0b0d0b9d0b466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148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C:\Users\Администратор\Desktop\den-gidnos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5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C:\Users\Администратор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175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3168054_1938511889741834_1450542085432561649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050"/>
            <a:ext cx="9144000" cy="68389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Вправа </a:t>
            </a:r>
            <a:r>
              <a:rPr lang="uk-UA" dirty="0" err="1" smtClean="0"/>
              <a:t>“Чи</a:t>
            </a:r>
            <a:r>
              <a:rPr lang="uk-UA" dirty="0" smtClean="0"/>
              <a:t> уважний ти </a:t>
            </a:r>
            <a:r>
              <a:rPr lang="uk-UA" dirty="0" err="1" smtClean="0"/>
              <a:t>читач”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9144000" cy="457203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uk-UA" b="1" i="1" dirty="0" smtClean="0"/>
              <a:t>І варіант                                                            ІІ варіант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1.План втечі.                                      1. Розповідь Івана про себе.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2.Знайомство з Джулією.               2.Німець-утікач привів із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3.Жереб.                                                собою німців.</a:t>
            </a:r>
          </a:p>
          <a:p>
            <a:pPr>
              <a:buNone/>
            </a:pPr>
            <a:r>
              <a:rPr lang="uk-UA" dirty="0" smtClean="0"/>
              <a:t>4.Зневажливий погляд                   3.Історія Джулії </a:t>
            </a:r>
          </a:p>
          <a:p>
            <a:pPr>
              <a:buNone/>
            </a:pPr>
            <a:r>
              <a:rPr lang="uk-UA" dirty="0" smtClean="0"/>
              <a:t>полоненої.                                         4.Любов Івана та Джулії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5.Сон Івана.                                       5.Пастка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6.Втеча.                                              6.Смерть Івана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7.Зустріч з </a:t>
            </a:r>
            <a:r>
              <a:rPr lang="uk-UA" dirty="0" err="1" smtClean="0"/>
              <a:t>гефтлінгом</a:t>
            </a:r>
            <a:r>
              <a:rPr lang="uk-UA" dirty="0" smtClean="0"/>
              <a:t>.                   7.Врятоване життя.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Підготуватися до контрольної роботи за темою: </a:t>
            </a:r>
            <a:r>
              <a:rPr lang="uk-UA" dirty="0" err="1" smtClean="0"/>
              <a:t>“Історичне</a:t>
            </a:r>
            <a:r>
              <a:rPr lang="uk-UA" dirty="0" smtClean="0"/>
              <a:t> минуле в </a:t>
            </a:r>
            <a:r>
              <a:rPr lang="uk-UA" dirty="0" err="1" smtClean="0"/>
              <a:t>літературі”</a:t>
            </a:r>
            <a:r>
              <a:rPr lang="uk-UA" dirty="0" smtClean="0"/>
              <a:t>; повторити ст. </a:t>
            </a:r>
            <a:r>
              <a:rPr lang="uk-UA" smtClean="0"/>
              <a:t>56-108.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\Desktop\d181d0bbd0b0d0b9d0b41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747713"/>
            <a:ext cx="9525000" cy="5362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истратор\Desktop\d181d0bbd0b0d0b9d0b47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2494" y="1600200"/>
            <a:ext cx="8039011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истратор\Desktop\d181d0bbd0b0d0b9d0b4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2494" y="1600200"/>
            <a:ext cx="8039011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2844" y="2716596"/>
            <a:ext cx="87868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1775" algn="l"/>
              </a:tabLst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ЕПІГРАФ: </a:t>
            </a: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Любов ніколи не вимагає, вона завжди дає.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1775" algn="l"/>
              </a:tabLst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(М.Ганді)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истратор\Desktop\d181d0bbd0b0d0b9d0b4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1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4083056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Тема уроку: Образи Івана </a:t>
            </a:r>
            <a:r>
              <a:rPr lang="uk-UA" sz="3200" dirty="0" err="1" smtClean="0"/>
              <a:t>Терешка</a:t>
            </a:r>
            <a:r>
              <a:rPr lang="uk-UA" sz="3200" dirty="0" smtClean="0"/>
              <a:t> і Джулії. Протиставлення сили дружби й кохання світу війни (за повістю В. Бикова </a:t>
            </a:r>
            <a:r>
              <a:rPr lang="uk-UA" sz="3200" dirty="0" err="1" smtClean="0"/>
              <a:t>“Альпійська</a:t>
            </a:r>
            <a:r>
              <a:rPr lang="uk-UA" sz="3200" dirty="0" smtClean="0"/>
              <a:t> </a:t>
            </a:r>
            <a:r>
              <a:rPr lang="uk-UA" sz="3200" dirty="0" err="1" smtClean="0"/>
              <a:t>балада”</a:t>
            </a:r>
            <a:r>
              <a:rPr lang="uk-UA" sz="3200" dirty="0" smtClean="0"/>
              <a:t>)</a:t>
            </a:r>
            <a:br>
              <a:rPr lang="uk-UA" sz="3200" dirty="0" smtClean="0"/>
            </a:br>
            <a:r>
              <a:rPr lang="uk-UA" sz="3200" dirty="0" smtClean="0"/>
              <a:t>Мета: продовжити роботу над сюжетом повісті; дати характеристику головних героїв; дослідити тему протиставлення сили дружби кохання світу війни </a:t>
            </a: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Вправа </a:t>
            </a:r>
            <a:r>
              <a:rPr lang="uk-UA" dirty="0" err="1" smtClean="0"/>
              <a:t>“Асоціативний</a:t>
            </a:r>
            <a:r>
              <a:rPr lang="uk-UA" dirty="0" smtClean="0"/>
              <a:t> </a:t>
            </a:r>
            <a:r>
              <a:rPr lang="uk-UA" dirty="0" err="1" smtClean="0"/>
              <a:t>кущ”</a:t>
            </a:r>
            <a:endParaRPr lang="ru-RU" dirty="0"/>
          </a:p>
        </p:txBody>
      </p:sp>
      <p:sp>
        <p:nvSpPr>
          <p:cNvPr id="2066" name="AutoShape 18"/>
          <p:cNvSpPr>
            <a:spLocks noChangeShapeType="1"/>
          </p:cNvSpPr>
          <p:nvPr/>
        </p:nvSpPr>
        <p:spPr bwMode="auto">
          <a:xfrm flipV="1">
            <a:off x="3230557" y="4062418"/>
            <a:ext cx="555625" cy="2238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AutoShape 16"/>
          <p:cNvSpPr>
            <a:spLocks noChangeShapeType="1"/>
          </p:cNvSpPr>
          <p:nvPr/>
        </p:nvSpPr>
        <p:spPr bwMode="auto">
          <a:xfrm>
            <a:off x="3251193" y="4803788"/>
            <a:ext cx="320675" cy="5540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5" name="AutoShape 17"/>
          <p:cNvSpPr>
            <a:spLocks noChangeShapeType="1"/>
          </p:cNvSpPr>
          <p:nvPr/>
        </p:nvSpPr>
        <p:spPr bwMode="auto">
          <a:xfrm flipH="1">
            <a:off x="1881172" y="4786322"/>
            <a:ext cx="476250" cy="5064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1" name="AutoShape 13"/>
          <p:cNvSpPr>
            <a:spLocks noChangeShapeType="1"/>
          </p:cNvSpPr>
          <p:nvPr/>
        </p:nvSpPr>
        <p:spPr bwMode="auto">
          <a:xfrm flipV="1">
            <a:off x="6858016" y="3990980"/>
            <a:ext cx="555625" cy="2238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/>
          <p:cNvSpPr>
            <a:spLocks noChangeShapeType="1"/>
          </p:cNvSpPr>
          <p:nvPr/>
        </p:nvSpPr>
        <p:spPr bwMode="auto">
          <a:xfrm>
            <a:off x="2643174" y="2786058"/>
            <a:ext cx="320675" cy="5540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/>
          <p:cNvSpPr>
            <a:spLocks noChangeShapeType="1"/>
          </p:cNvSpPr>
          <p:nvPr/>
        </p:nvSpPr>
        <p:spPr bwMode="auto">
          <a:xfrm flipH="1" flipV="1">
            <a:off x="4943482" y="1943091"/>
            <a:ext cx="700088" cy="2714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/>
          <p:cNvSpPr>
            <a:spLocks noChangeShapeType="1"/>
          </p:cNvSpPr>
          <p:nvPr/>
        </p:nvSpPr>
        <p:spPr bwMode="auto">
          <a:xfrm flipH="1">
            <a:off x="5357818" y="4714884"/>
            <a:ext cx="476250" cy="5064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/>
          <p:cNvSpPr>
            <a:spLocks noChangeShapeType="1"/>
          </p:cNvSpPr>
          <p:nvPr/>
        </p:nvSpPr>
        <p:spPr bwMode="auto">
          <a:xfrm flipV="1">
            <a:off x="2643174" y="2062154"/>
            <a:ext cx="555625" cy="2238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/>
          <p:cNvSpPr>
            <a:spLocks noChangeShapeType="1"/>
          </p:cNvSpPr>
          <p:nvPr/>
        </p:nvSpPr>
        <p:spPr bwMode="auto">
          <a:xfrm>
            <a:off x="6286512" y="2643182"/>
            <a:ext cx="320675" cy="5540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/>
          <p:cNvSpPr>
            <a:spLocks noChangeShapeType="1"/>
          </p:cNvSpPr>
          <p:nvPr/>
        </p:nvSpPr>
        <p:spPr bwMode="auto">
          <a:xfrm flipH="1" flipV="1">
            <a:off x="1643042" y="4014793"/>
            <a:ext cx="700088" cy="2714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AutoShape 7"/>
          <p:cNvSpPr>
            <a:spLocks noChangeShapeType="1"/>
          </p:cNvSpPr>
          <p:nvPr/>
        </p:nvSpPr>
        <p:spPr bwMode="auto">
          <a:xfrm flipH="1">
            <a:off x="5167320" y="2636835"/>
            <a:ext cx="476250" cy="5064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1857356" y="2285992"/>
            <a:ext cx="817563" cy="485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Війна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AutoShape 3"/>
          <p:cNvSpPr>
            <a:spLocks noChangeShapeType="1"/>
          </p:cNvSpPr>
          <p:nvPr/>
        </p:nvSpPr>
        <p:spPr bwMode="auto">
          <a:xfrm flipV="1">
            <a:off x="6286512" y="1990716"/>
            <a:ext cx="555625" cy="2238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AutoShape 1"/>
          <p:cNvSpPr>
            <a:spLocks noChangeShapeType="1"/>
          </p:cNvSpPr>
          <p:nvPr/>
        </p:nvSpPr>
        <p:spPr bwMode="auto">
          <a:xfrm>
            <a:off x="6858016" y="4714884"/>
            <a:ext cx="320675" cy="5540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AutoShape 5"/>
          <p:cNvSpPr>
            <a:spLocks noChangeShapeType="1"/>
          </p:cNvSpPr>
          <p:nvPr/>
        </p:nvSpPr>
        <p:spPr bwMode="auto">
          <a:xfrm flipH="1" flipV="1">
            <a:off x="1157268" y="2000240"/>
            <a:ext cx="700088" cy="2714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/>
          <p:cNvSpPr>
            <a:spLocks noChangeShapeType="1"/>
          </p:cNvSpPr>
          <p:nvPr/>
        </p:nvSpPr>
        <p:spPr bwMode="auto">
          <a:xfrm flipH="1">
            <a:off x="1381106" y="2779711"/>
            <a:ext cx="476250" cy="5064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5643570" y="2214554"/>
            <a:ext cx="631825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Мир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5857884" y="4214818"/>
            <a:ext cx="1041400" cy="5159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Кохання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357422" y="4286256"/>
            <a:ext cx="904875" cy="511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Зрада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uk-UA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90488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uk-UA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90488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7" name="Rectangle 2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uk-UA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8" name="Rectangle 3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9" name="Rectangle 31"/>
          <p:cNvSpPr>
            <a:spLocks noChangeArrowheads="1"/>
          </p:cNvSpPr>
          <p:nvPr/>
        </p:nvSpPr>
        <p:spPr bwMode="auto">
          <a:xfrm>
            <a:off x="90488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uk-UA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2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43475" algn="l"/>
                <a:tab pos="5311775" algn="l"/>
              </a:tabLst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5"/>
          <p:cNvSpPr>
            <a:spLocks noChangeShapeType="1"/>
          </p:cNvSpPr>
          <p:nvPr/>
        </p:nvSpPr>
        <p:spPr bwMode="auto">
          <a:xfrm flipH="1" flipV="1">
            <a:off x="5143504" y="3929066"/>
            <a:ext cx="700088" cy="2714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225</Words>
  <PresentationFormat>Экран (4:3)</PresentationFormat>
  <Paragraphs>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Вправа “Чи уважний ти читач”</vt:lpstr>
      <vt:lpstr>Слайд 3</vt:lpstr>
      <vt:lpstr>Слайд 4</vt:lpstr>
      <vt:lpstr>Слайд 5</vt:lpstr>
      <vt:lpstr>Слайд 6</vt:lpstr>
      <vt:lpstr>Слайд 7</vt:lpstr>
      <vt:lpstr>Тема уроку: Образи Івана Терешка і Джулії. Протиставлення сили дружби й кохання світу війни (за повістю В. Бикова “Альпійська балада”) Мета: продовжити роботу над сюжетом повісті; дати характеристику головних героїв; дослідити тему протиставлення сили дружби кохання світу війни </vt:lpstr>
      <vt:lpstr>Вправа “Асоціативний кущ”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Домашнє завдання: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26</cp:revision>
  <dcterms:created xsi:type="dcterms:W3CDTF">2017-11-14T18:02:55Z</dcterms:created>
  <dcterms:modified xsi:type="dcterms:W3CDTF">2017-11-20T18:32:57Z</dcterms:modified>
</cp:coreProperties>
</file>