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-31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10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25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2843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3654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88731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7121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1017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44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82BFFB5-406D-4898-828A-B0CC416E69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37145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C9786DD-5CED-4E60-93C1-3C129CE19D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62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679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926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83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28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107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633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096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13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E2361-CBD0-4A16-A09B-523C9D06C411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20378C-07DA-46BC-9A1A-5B0A64F51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308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295" y="216568"/>
            <a:ext cx="9095873" cy="2093494"/>
          </a:xfrm>
        </p:spPr>
        <p:txBody>
          <a:bodyPr/>
          <a:lstStyle/>
          <a:p>
            <a:r>
              <a:rPr lang="ru-RU" sz="2800" dirty="0"/>
              <a:t>Мазепа — </a:t>
            </a:r>
            <a:r>
              <a:rPr lang="ru-RU" sz="2800" dirty="0" err="1"/>
              <a:t>художня</a:t>
            </a:r>
            <a:r>
              <a:rPr lang="ru-RU" sz="2800" dirty="0"/>
              <a:t> поема написана </a:t>
            </a:r>
            <a:r>
              <a:rPr lang="ru-RU" sz="2800" dirty="0" err="1"/>
              <a:t>англійським</a:t>
            </a:r>
            <a:r>
              <a:rPr lang="ru-RU" sz="2800" dirty="0"/>
              <a:t> </a:t>
            </a:r>
            <a:r>
              <a:rPr lang="ru-RU" sz="2800" dirty="0" err="1"/>
              <a:t>поетом</a:t>
            </a:r>
            <a:r>
              <a:rPr lang="ru-RU" sz="2800" dirty="0"/>
              <a:t>-романтиком Лордом Байроном у 1819. Поема заснована на </a:t>
            </a:r>
            <a:r>
              <a:rPr lang="ru-RU" sz="2800" dirty="0" err="1"/>
              <a:t>відомій</a:t>
            </a:r>
            <a:r>
              <a:rPr lang="ru-RU" sz="2800" dirty="0"/>
              <a:t> </a:t>
            </a:r>
            <a:r>
              <a:rPr lang="ru-RU" sz="2800" dirty="0" err="1"/>
              <a:t>легенді</a:t>
            </a:r>
            <a:r>
              <a:rPr lang="ru-RU" sz="2800" dirty="0"/>
              <a:t> з </a:t>
            </a:r>
            <a:r>
              <a:rPr lang="ru-RU" sz="2800" dirty="0" err="1"/>
              <a:t>раннього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 </a:t>
            </a:r>
            <a:r>
              <a:rPr lang="ru-RU" sz="2800" dirty="0" err="1"/>
              <a:t>Івана</a:t>
            </a:r>
            <a:r>
              <a:rPr lang="ru-RU" sz="2800" dirty="0"/>
              <a:t> </a:t>
            </a:r>
            <a:r>
              <a:rPr lang="ru-RU" sz="2800" dirty="0" err="1"/>
              <a:t>Мазепи</a:t>
            </a:r>
            <a:r>
              <a:rPr lang="ru-RU" sz="2800" dirty="0"/>
              <a:t> (1639—1709), </a:t>
            </a:r>
            <a:r>
              <a:rPr lang="ru-RU" sz="2800" dirty="0" err="1"/>
              <a:t>українського</a:t>
            </a:r>
            <a:r>
              <a:rPr lang="ru-RU" sz="2800" dirty="0"/>
              <a:t> </a:t>
            </a:r>
            <a:r>
              <a:rPr lang="ru-RU" sz="2800" dirty="0" err="1"/>
              <a:t>діяча</a:t>
            </a:r>
            <a:r>
              <a:rPr lang="ru-RU" sz="2800" dirty="0"/>
              <a:t>, </a:t>
            </a:r>
            <a:r>
              <a:rPr lang="ru-RU" sz="2800" dirty="0" err="1"/>
              <a:t>який</a:t>
            </a:r>
            <a:r>
              <a:rPr lang="ru-RU" sz="2800" dirty="0"/>
              <a:t> </a:t>
            </a:r>
            <a:r>
              <a:rPr lang="ru-RU" sz="2800" dirty="0" err="1"/>
              <a:t>згодом</a:t>
            </a:r>
            <a:r>
              <a:rPr lang="ru-RU" sz="2800" dirty="0"/>
              <a:t> став </a:t>
            </a:r>
            <a:r>
              <a:rPr lang="ru-RU" sz="2800" dirty="0" err="1"/>
              <a:t>Гетьманом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48174" y="5193833"/>
            <a:ext cx="2643826" cy="1664167"/>
          </a:xfrm>
        </p:spPr>
        <p:txBody>
          <a:bodyPr>
            <a:no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Підготувала Кушніренко Світлана вчитель БНВО «ЗОШ №15—ДЮСОК»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73" y="2276374"/>
            <a:ext cx="6737685" cy="45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04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1919288" y="5589588"/>
            <a:ext cx="8229600" cy="652462"/>
          </a:xfrm>
        </p:spPr>
        <p:txBody>
          <a:bodyPr/>
          <a:lstStyle/>
          <a:p>
            <a:r>
              <a:rPr lang="ru-RU" altLang="ru-RU" sz="2800"/>
              <a:t>Карл Х</a:t>
            </a:r>
            <a:r>
              <a:rPr lang="uk-UA" altLang="ru-RU" sz="2800"/>
              <a:t>ІІ і Мазепа під час Полтавської битви</a:t>
            </a:r>
            <a:endParaRPr lang="ru-RU" altLang="ru-RU" sz="2800"/>
          </a:p>
        </p:txBody>
      </p:sp>
      <p:pic>
        <p:nvPicPr>
          <p:cNvPr id="23556" name="Picture 4" descr="Седерстрёма Мазепа и Карл XI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11451" y="404814"/>
            <a:ext cx="7058025" cy="51133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00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61444" name="Picture 4" descr="mazepa_karl-xi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495550" y="981075"/>
            <a:ext cx="7200900" cy="532923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074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1508" name="Picture 4" descr="Mazepa_[Original]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27575" y="1700213"/>
            <a:ext cx="2808288" cy="331311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208213" y="404813"/>
            <a:ext cx="2374900" cy="914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sz="2000"/>
              <a:t>Дипломат,</a:t>
            </a:r>
          </a:p>
          <a:p>
            <a:r>
              <a:rPr lang="uk-UA" altLang="ru-RU" sz="2000"/>
              <a:t>політичний діяч</a:t>
            </a:r>
            <a:endParaRPr lang="ru-RU" altLang="ru-RU" sz="200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7175500" y="404813"/>
            <a:ext cx="2305050" cy="10080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b="1"/>
              <a:t>Гетьман</a:t>
            </a:r>
            <a:endParaRPr lang="ru-RU" altLang="ru-RU" b="1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2208214" y="2997200"/>
            <a:ext cx="1800225" cy="10096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b="1"/>
              <a:t>поліглот</a:t>
            </a:r>
            <a:endParaRPr lang="ru-RU" altLang="ru-RU" b="1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8328026" y="3068639"/>
            <a:ext cx="1800225" cy="9366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sz="1600" b="1"/>
              <a:t>Патріот</a:t>
            </a:r>
            <a:endParaRPr lang="ru-RU" altLang="ru-RU" sz="1600" b="1"/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2351088" y="5445126"/>
            <a:ext cx="2089150" cy="9366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b="1"/>
              <a:t>Меценат</a:t>
            </a:r>
            <a:endParaRPr lang="ru-RU" altLang="ru-RU" b="1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8040688" y="5445125"/>
            <a:ext cx="1943100" cy="863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altLang="ru-RU" b="1"/>
              <a:t>Високоосвітчена</a:t>
            </a:r>
          </a:p>
          <a:p>
            <a:r>
              <a:rPr lang="uk-UA" altLang="ru-RU" b="1"/>
              <a:t>людина</a:t>
            </a:r>
            <a:endParaRPr lang="ru-RU" altLang="ru-RU" b="1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4511675" y="5084764"/>
            <a:ext cx="1296988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6672263" y="5084764"/>
            <a:ext cx="12239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4079876" y="357346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>
            <a:off x="7824788" y="35004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 flipV="1">
            <a:off x="4583114" y="1052513"/>
            <a:ext cx="13684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V="1">
            <a:off x="6167439" y="1052513"/>
            <a:ext cx="9366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25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4000" dirty="0"/>
              <a:t>Вольтер “ Історія Карла ХІІ” (1731р)</a:t>
            </a:r>
            <a:endParaRPr lang="ru-RU" altLang="ru-RU" sz="4000" dirty="0"/>
          </a:p>
        </p:txBody>
      </p:sp>
      <p:pic>
        <p:nvPicPr>
          <p:cNvPr id="27652" name="Picture 4" descr="964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97075" y="1600201"/>
            <a:ext cx="4006850" cy="45259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48749" y="2016210"/>
            <a:ext cx="4184034" cy="388077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altLang="ru-RU" sz="2800" dirty="0" smtClean="0"/>
              <a:t>   « </a:t>
            </a:r>
            <a:r>
              <a:rPr lang="ru-RU" altLang="ru-RU" sz="2800" dirty="0"/>
              <a:t>Мазепа…</a:t>
            </a:r>
            <a:r>
              <a:rPr lang="ru-RU" altLang="ru-RU" sz="2800" dirty="0" err="1"/>
              <a:t>був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чоловік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хоробрий</a:t>
            </a:r>
            <a:r>
              <a:rPr lang="ru-RU" altLang="ru-RU" sz="2800" dirty="0"/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800" dirty="0"/>
              <a:t>   запобігливий, невтомний робітник,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800" dirty="0"/>
              <a:t>   </a:t>
            </a:r>
            <a:r>
              <a:rPr lang="uk-UA" altLang="ru-RU" sz="2800" dirty="0" err="1"/>
              <a:t>недивлячись</a:t>
            </a:r>
            <a:r>
              <a:rPr lang="uk-UA" altLang="ru-RU" sz="2800" dirty="0"/>
              <a:t> на свою старість. Він таємно </a:t>
            </a:r>
            <a:r>
              <a:rPr lang="uk-UA" altLang="ru-RU" sz="2800" dirty="0" err="1"/>
              <a:t>об”єднався</a:t>
            </a:r>
            <a:r>
              <a:rPr lang="uk-UA" altLang="ru-RU" sz="2800" dirty="0"/>
              <a:t> з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800" dirty="0"/>
              <a:t>  шведським королем,</a:t>
            </a:r>
          </a:p>
          <a:p>
            <a:pPr>
              <a:buFont typeface="Wingdings" panose="05000000000000000000" pitchFamily="2" charset="2"/>
              <a:buNone/>
            </a:pPr>
            <a:r>
              <a:rPr lang="uk-UA" altLang="ru-RU" sz="2800" dirty="0"/>
              <a:t>   щоб прискорити падіння </a:t>
            </a:r>
            <a:r>
              <a:rPr lang="uk-UA" altLang="ru-RU" sz="2800" dirty="0" err="1"/>
              <a:t>царя...”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9324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ru-RU" sz="4000"/>
              <a:t>Ілько Борщак, Рене Мартель</a:t>
            </a:r>
            <a:br>
              <a:rPr lang="uk-UA" altLang="ru-RU" sz="4000"/>
            </a:br>
            <a:r>
              <a:rPr lang="uk-UA" altLang="ru-RU" sz="4000"/>
              <a:t>“ Мазепа. Життя і пориви великого гетьмана” (1933р.)</a:t>
            </a:r>
            <a:endParaRPr lang="ru-RU" altLang="ru-RU" sz="4000"/>
          </a:p>
        </p:txBody>
      </p:sp>
      <p:pic>
        <p:nvPicPr>
          <p:cNvPr id="24583" name="Picture 7" descr="ivan_mazepa_van_mazepa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50966" y="2410242"/>
            <a:ext cx="3384550" cy="4032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5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6172200" y="2133601"/>
            <a:ext cx="4038600" cy="3992563"/>
          </a:xfrm>
        </p:spPr>
        <p:txBody>
          <a:bodyPr/>
          <a:lstStyle/>
          <a:p>
            <a:r>
              <a:rPr lang="uk-UA" altLang="ru-RU" sz="2800"/>
              <a:t>Автори переконливо доводять, що історія, яку вигадав Ян Пасека про покарання Мазепи, вигадка, що такого ніколи не було.</a:t>
            </a:r>
          </a:p>
          <a:p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xmlns="" val="48710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4000"/>
              <a:t>В.Гюго. Поема “ Мазепа”(1828р.)</a:t>
            </a:r>
            <a:endParaRPr lang="ru-RU" altLang="ru-RU" sz="4000"/>
          </a:p>
        </p:txBody>
      </p:sp>
      <p:pic>
        <p:nvPicPr>
          <p:cNvPr id="29700" name="Picture 4" descr="18109872611319920022322320221217311720613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95525" y="1957388"/>
            <a:ext cx="3409950" cy="38100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altLang="ru-RU" sz="2800"/>
              <a:t>Мазепа величний, фізично сильний, самотній у своїх преживаннях, гордий, волелюбна натура.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xmlns="" val="339349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ru-RU"/>
              <a:t>Ю.Словацький  </a:t>
            </a:r>
            <a:br>
              <a:rPr lang="uk-UA" altLang="ru-RU"/>
            </a:br>
            <a:r>
              <a:rPr lang="uk-UA" altLang="ru-RU"/>
              <a:t>Трагедія </a:t>
            </a:r>
            <a:br>
              <a:rPr lang="uk-UA" altLang="ru-RU"/>
            </a:br>
            <a:r>
              <a:rPr lang="uk-UA" altLang="ru-RU"/>
              <a:t>“ Мазепа”  (1840р.)</a:t>
            </a:r>
            <a:endParaRPr lang="ru-RU" altLang="ru-RU"/>
          </a:p>
        </p:txBody>
      </p:sp>
      <p:pic>
        <p:nvPicPr>
          <p:cNvPr id="44037" name="Picture 5" descr="slovackij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92314" y="1916113"/>
            <a:ext cx="3240087" cy="396081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9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altLang="ru-RU" sz="2800"/>
              <a:t>Автор показав, що до Мазепи поставились несправедливо, він не винен, оскільки захищав короля.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xmlns="" val="981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4000"/>
              <a:t>В.Сосюра . Поема “ Мазепа” (1960р.)</a:t>
            </a:r>
            <a:endParaRPr lang="ru-RU" altLang="ru-RU" sz="4000"/>
          </a:p>
        </p:txBody>
      </p:sp>
      <p:pic>
        <p:nvPicPr>
          <p:cNvPr id="65540" name="Picture 4" descr="Портреты укр писателей-3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476500" y="1600201"/>
            <a:ext cx="3048000" cy="45259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43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altLang="ru-RU" sz="2800"/>
              <a:t>В поемі є епізод, як Мазепу прив”язали до спини дикого коня. Цей сюжет перегукується з відомим романтичним сюжетом.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xmlns="" val="2992148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Вільний мікрофон</a:t>
            </a: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Запрошуємо висловити свою думку щодо поеми Д.Байрона “ Мазепа”;</a:t>
            </a:r>
          </a:p>
          <a:p>
            <a:r>
              <a:rPr lang="uk-UA"/>
              <a:t>образу головного героя поеми;</a:t>
            </a:r>
          </a:p>
          <a:p>
            <a:r>
              <a:rPr lang="uk-UA"/>
              <a:t>що найбільше вразило, запам”яталось;</a:t>
            </a:r>
          </a:p>
          <a:p>
            <a:r>
              <a:rPr lang="uk-UA"/>
              <a:t>що нового дізнались.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764" y="813051"/>
            <a:ext cx="6325046" cy="3987549"/>
          </a:xfrm>
        </p:spPr>
        <p:txBody>
          <a:bodyPr/>
          <a:lstStyle/>
          <a:p>
            <a:pPr marL="0" indent="0">
              <a:buNone/>
            </a:pP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</a:rPr>
              <a:t>Головний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</a:rPr>
              <a:t> герой </a:t>
            </a: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</a:rPr>
              <a:t>поеми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—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гетьман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Іван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Мазепа,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що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розповідає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поразки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Полтавою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свою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історію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Карлу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XII.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Ця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розповідь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центрі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всієї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поеми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Центральна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подія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поеми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—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покарання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юного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Мазепи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пажа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польського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короля Яна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II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Казимира, за гаданий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зв'язок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з юною дружиною графа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Фальбовського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Терезою. 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покарання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Мазепу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оголеним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прив'язують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до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спини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коня,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якого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відпускають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у дикий степ.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нападу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зграї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вовків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лісі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Мазепа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заледве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залишився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живих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Згодом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кінь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приносить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напівмертвого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Мазепу в степи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України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де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кінь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помирає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самого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знаходять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місцеві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селяни-українці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Завдяки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своїм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непересічним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здібностям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та таланту, Мазепа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решті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решт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стає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гетьманом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360" y="0"/>
            <a:ext cx="512064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5581" y="304657"/>
            <a:ext cx="2959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Картина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Буланже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9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737" y="0"/>
            <a:ext cx="567842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41018" y="294451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Картина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Ораса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 Верне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85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483" y="0"/>
            <a:ext cx="8819147" cy="6861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2410" y="6251274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Картина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Ораса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Segoe Script" panose="020B0504020000000003" pitchFamily="34" charset="0"/>
              </a:rPr>
              <a:t> Верне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78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39135" y="692150"/>
            <a:ext cx="5113337" cy="5545138"/>
          </a:xfrm>
        </p:spPr>
        <p:txBody>
          <a:bodyPr/>
          <a:lstStyle/>
          <a:p>
            <a:r>
              <a:rPr lang="ru-RU" altLang="ru-RU" sz="3600" b="1" dirty="0"/>
              <a:t>Дж. Байрон</a:t>
            </a:r>
            <a:br>
              <a:rPr lang="ru-RU" altLang="ru-RU" sz="3600" b="1" dirty="0"/>
            </a:br>
            <a:r>
              <a:rPr lang="ru-RU" altLang="ru-RU" sz="3600" b="1" dirty="0"/>
              <a:t>Поема « Мазепа».</a:t>
            </a:r>
            <a:r>
              <a:rPr lang="uk-UA" altLang="ru-RU" sz="3600" b="1" dirty="0"/>
              <a:t/>
            </a:r>
            <a:br>
              <a:rPr lang="uk-UA" altLang="ru-RU" sz="3600" b="1" dirty="0"/>
            </a:br>
            <a:r>
              <a:rPr lang="uk-UA" altLang="ru-RU" sz="3600" b="1" dirty="0"/>
              <a:t>Її історична основа та романтичний міф.</a:t>
            </a:r>
            <a:r>
              <a:rPr lang="ru-RU" altLang="ru-RU" sz="3600" b="1" dirty="0"/>
              <a:t/>
            </a:r>
            <a:br>
              <a:rPr lang="ru-RU" altLang="ru-RU" sz="3600" b="1" dirty="0"/>
            </a:br>
            <a:r>
              <a:rPr lang="uk-UA" altLang="ru-RU" sz="3600" b="1" dirty="0"/>
              <a:t>Риси романтичного героя в образі </a:t>
            </a:r>
            <a:br>
              <a:rPr lang="uk-UA" altLang="ru-RU" sz="3600" b="1" dirty="0"/>
            </a:br>
            <a:r>
              <a:rPr lang="uk-UA" altLang="ru-RU" sz="3600" b="1" dirty="0"/>
              <a:t>Мазепи</a:t>
            </a:r>
            <a:r>
              <a:rPr lang="ru-RU" altLang="ru-RU" sz="3600" b="1" dirty="0"/>
              <a:t/>
            </a:r>
            <a:br>
              <a:rPr lang="ru-RU" altLang="ru-RU" sz="3600" b="1" dirty="0"/>
            </a:br>
            <a:endParaRPr lang="ru-RU" altLang="ru-RU" sz="3600" b="1" dirty="0"/>
          </a:p>
        </p:txBody>
      </p:sp>
      <p:pic>
        <p:nvPicPr>
          <p:cNvPr id="2052" name="Picture 4" descr="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531" y="981075"/>
            <a:ext cx="3370263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795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74700"/>
          </a:xfrm>
        </p:spPr>
        <p:txBody>
          <a:bodyPr/>
          <a:lstStyle/>
          <a:p>
            <a:r>
              <a:rPr lang="uk-UA" altLang="ru-RU"/>
              <a:t>План уроку</a:t>
            </a:r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1268414"/>
            <a:ext cx="5616575" cy="4968875"/>
          </a:xfrm>
        </p:spPr>
        <p:txBody>
          <a:bodyPr>
            <a:normAutofit lnSpcReduction="10000"/>
          </a:bodyPr>
          <a:lstStyle/>
          <a:p>
            <a:r>
              <a:rPr lang="uk-UA" altLang="ru-RU" sz="2400"/>
              <a:t>1.Іван Мазепа- історична постать</a:t>
            </a:r>
          </a:p>
          <a:p>
            <a:r>
              <a:rPr lang="uk-UA" altLang="ru-RU" sz="2400"/>
              <a:t>2.Образ Мазепи в світовій літературі.</a:t>
            </a:r>
          </a:p>
          <a:p>
            <a:r>
              <a:rPr lang="uk-UA" altLang="ru-RU" sz="2400"/>
              <a:t>3.Поема “ Мазепа” Д. Байрона- романтична поема.</a:t>
            </a:r>
          </a:p>
          <a:p>
            <a:r>
              <a:rPr lang="uk-UA" altLang="ru-RU" sz="2400"/>
              <a:t>4. ТЛ Романтичний герой;”байронічний герой”.</a:t>
            </a:r>
          </a:p>
          <a:p>
            <a:r>
              <a:rPr lang="uk-UA" altLang="ru-RU" sz="2400"/>
              <a:t>5. Образ Мазепи в поемі Байрона.</a:t>
            </a:r>
          </a:p>
          <a:p>
            <a:r>
              <a:rPr lang="uk-UA" altLang="ru-RU" sz="2400"/>
              <a:t> 6. Символи в поемі</a:t>
            </a:r>
          </a:p>
          <a:p>
            <a:r>
              <a:rPr lang="uk-UA" altLang="ru-RU" sz="2400"/>
              <a:t>7. Вирішення проблемного питання </a:t>
            </a:r>
          </a:p>
          <a:p>
            <a:r>
              <a:rPr lang="uk-UA" altLang="ru-RU" sz="2400"/>
              <a:t>8. “ Вільний мікрофон”</a:t>
            </a:r>
            <a:endParaRPr lang="ru-RU" altLang="ru-RU" sz="2400"/>
          </a:p>
        </p:txBody>
      </p:sp>
      <p:pic>
        <p:nvPicPr>
          <p:cNvPr id="3076" name="Picture 4" descr="15_01_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24788" y="1125538"/>
            <a:ext cx="2381250" cy="3352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67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azepa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687286" y="0"/>
            <a:ext cx="8817428" cy="68580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1860884" y="4765592"/>
            <a:ext cx="8229600" cy="487362"/>
          </a:xfrm>
        </p:spPr>
        <p:txBody>
          <a:bodyPr>
            <a:noAutofit/>
          </a:bodyPr>
          <a:lstStyle/>
          <a:p>
            <a:r>
              <a:rPr lang="uk-UA" altLang="ru-RU" sz="2800" dirty="0" err="1">
                <a:latin typeface="Segoe Script" panose="020B0504020000000003" pitchFamily="34" charset="0"/>
              </a:rPr>
              <a:t>І.С.Мазепа</a:t>
            </a:r>
            <a:endParaRPr lang="ru-RU" altLang="ru-RU" sz="28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33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1268" name="Picture 4" descr="mazepa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985004" y="0"/>
            <a:ext cx="6227119" cy="68580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025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630237"/>
          </a:xfrm>
        </p:spPr>
        <p:txBody>
          <a:bodyPr>
            <a:normAutofit fontScale="90000"/>
          </a:bodyPr>
          <a:lstStyle/>
          <a:p>
            <a:r>
              <a:rPr lang="ru-RU" altLang="ru-RU" sz="4000"/>
              <a:t>Царь Петро</a:t>
            </a:r>
            <a:r>
              <a:rPr lang="uk-UA" altLang="ru-RU" sz="4000"/>
              <a:t> І</a:t>
            </a:r>
            <a:endParaRPr lang="ru-RU" altLang="ru-RU" sz="4000"/>
          </a:p>
        </p:txBody>
      </p:sp>
      <p:pic>
        <p:nvPicPr>
          <p:cNvPr id="74756" name="Picture 4" descr="Пётр I Алексеевич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14538" y="908050"/>
            <a:ext cx="3937000" cy="532923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4759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altLang="ru-RU" sz="2800"/>
              <a:t>Нагородив Мазепу орденом  Андрія Первозваного.</a:t>
            </a:r>
          </a:p>
          <a:p>
            <a:r>
              <a:rPr lang="uk-UA" altLang="ru-RU" sz="2800"/>
              <a:t>Після його  переходу на бік Карла ХІІ оголосив анафему</a:t>
            </a:r>
          </a:p>
          <a:p>
            <a:r>
              <a:rPr lang="uk-UA" altLang="ru-RU" sz="2800"/>
              <a:t>(прокляття, відлучен-ня від церкви)</a:t>
            </a:r>
            <a:endParaRPr lang="ru-RU" altLang="ru-RU" sz="2800"/>
          </a:p>
        </p:txBody>
      </p:sp>
    </p:spTree>
    <p:extLst>
      <p:ext uri="{BB962C8B-B14F-4D97-AF65-F5344CB8AC3E}">
        <p14:creationId xmlns:p14="http://schemas.microsoft.com/office/powerpoint/2010/main" xmlns="" val="90679790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</TotalTime>
  <Words>440</Words>
  <Application>Microsoft Office PowerPoint</Application>
  <PresentationFormat>Произвольный</PresentationFormat>
  <Paragraphs>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Мазепа — художня поема написана англійським поетом-романтиком Лордом Байроном у 1819. Поема заснована на відомій легенді з раннього життя Івана Мазепи (1639—1709), українського діяча, який згодом став Гетьманом України.</vt:lpstr>
      <vt:lpstr>Слайд 2</vt:lpstr>
      <vt:lpstr>Слайд 3</vt:lpstr>
      <vt:lpstr>Слайд 4</vt:lpstr>
      <vt:lpstr>Дж. Байрон Поема « Мазепа». Її історична основа та романтичний міф. Риси романтичного героя в образі  Мазепи </vt:lpstr>
      <vt:lpstr>План уроку</vt:lpstr>
      <vt:lpstr>І.С.Мазепа</vt:lpstr>
      <vt:lpstr>Слайд 8</vt:lpstr>
      <vt:lpstr>Царь Петро І</vt:lpstr>
      <vt:lpstr>Карл ХІІ і Мазепа під час Полтавської битви</vt:lpstr>
      <vt:lpstr>Слайд 11</vt:lpstr>
      <vt:lpstr>Слайд 12</vt:lpstr>
      <vt:lpstr>Вольтер “ Історія Карла ХІІ” (1731р)</vt:lpstr>
      <vt:lpstr>Ілько Борщак, Рене Мартель “ Мазепа. Життя і пориви великого гетьмана” (1933р.)</vt:lpstr>
      <vt:lpstr>В.Гюго. Поема “ Мазепа”(1828р.)</vt:lpstr>
      <vt:lpstr>Ю.Словацький   Трагедія  “ Мазепа”  (1840р.)</vt:lpstr>
      <vt:lpstr>В.Сосюра . Поема “ Мазепа” (1960р.)</vt:lpstr>
      <vt:lpstr>Вільний мікрофон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7</cp:revision>
  <dcterms:created xsi:type="dcterms:W3CDTF">2017-11-02T15:31:21Z</dcterms:created>
  <dcterms:modified xsi:type="dcterms:W3CDTF">2017-11-02T19:52:00Z</dcterms:modified>
</cp:coreProperties>
</file>