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9" r:id="rId2"/>
    <p:sldId id="271" r:id="rId3"/>
    <p:sldId id="275" r:id="rId4"/>
    <p:sldId id="272" r:id="rId5"/>
    <p:sldId id="274" r:id="rId6"/>
    <p:sldId id="276" r:id="rId7"/>
    <p:sldId id="277" r:id="rId8"/>
    <p:sldId id="278" r:id="rId9"/>
    <p:sldId id="280" r:id="rId10"/>
    <p:sldId id="279" r:id="rId11"/>
    <p:sldId id="258" r:id="rId12"/>
    <p:sldId id="259" r:id="rId13"/>
    <p:sldId id="260" r:id="rId14"/>
    <p:sldId id="264" r:id="rId15"/>
    <p:sldId id="265" r:id="rId16"/>
    <p:sldId id="281" r:id="rId17"/>
    <p:sldId id="266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C44E5-D761-4F63-A754-54ABD229AD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1E5670E-61A4-4CF8-8A4C-5D4A1A10149C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65BE95E-0E73-4D2B-AF85-45DAFBB4EF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skazki.su/files/illustration/323062_2.jpg?127680984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kazki.su/files/illustration/46467_original.jpg?127626737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s48.radikal.ru/i120/0901/32/bfd35bb906ec.gif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hyperlink" Target="http://olivie.com.ua/images/upload/885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4%D0%B0%D0%B9%D0%BB:Prokudin-Gorskii-19-v2.pn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ru.wikipedia.org/wiki/%D0%A4%D0%B0%D0%B9%D0%BB:I_Selim.jpg" TargetMode="Externa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proza.ru/pics/2010/03/14/44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garmonya-chel.narod.ru/images/fcf4167a5f06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4810" y="285728"/>
            <a:ext cx="4572033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Історія створення збірки </a:t>
            </a:r>
            <a:r>
              <a:rPr lang="uk-UA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“Тисяча</a:t>
            </a:r>
            <a:r>
              <a:rPr lang="uk-U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і одна </a:t>
            </a:r>
            <a:r>
              <a:rPr lang="uk-UA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ніч”</a:t>
            </a:r>
            <a:endParaRPr lang="uk-UA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uk-U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 descr="http://im6-tub-ua.yandex.net/i?id=310725857-65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3929090" cy="5357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14942" y="5357826"/>
            <a:ext cx="37108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Підготувала: вчитель зарубіжної</a:t>
            </a:r>
          </a:p>
          <a:p>
            <a:r>
              <a:rPr lang="uk-U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Літератури БНВО “ЗОШ №15 – </a:t>
            </a:r>
          </a:p>
          <a:p>
            <a:r>
              <a:rPr lang="uk-U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ДЮСОК “</a:t>
            </a:r>
          </a:p>
          <a:p>
            <a:r>
              <a:rPr lang="uk-U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Кушніренко Світлана Миколаївна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WordArt 7"/>
          <p:cNvSpPr>
            <a:spLocks noChangeArrowheads="1" noChangeShapeType="1" noTextEdit="1"/>
          </p:cNvSpPr>
          <p:nvPr/>
        </p:nvSpPr>
        <p:spPr bwMode="auto">
          <a:xfrm>
            <a:off x="1835150" y="476250"/>
            <a:ext cx="547370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"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Сіндбад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-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мореплавець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"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172" name="Picture 9" descr="Картинка 7 из 12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b="8760"/>
          <a:stretch>
            <a:fillRect/>
          </a:stretch>
        </p:blipFill>
        <p:spPr bwMode="auto">
          <a:xfrm>
            <a:off x="539750" y="1412875"/>
            <a:ext cx="3470275" cy="496728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173" name="WordArt 11"/>
          <p:cNvSpPr>
            <a:spLocks noChangeArrowheads="1" noChangeShapeType="1" noTextEdit="1"/>
          </p:cNvSpPr>
          <p:nvPr/>
        </p:nvSpPr>
        <p:spPr bwMode="auto">
          <a:xfrm>
            <a:off x="4286248" y="1928802"/>
            <a:ext cx="4573617" cy="15001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637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«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Розповідь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третя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»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66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52732" r="2941" b="7983"/>
          <a:stretch>
            <a:fillRect/>
          </a:stretch>
        </p:blipFill>
        <p:spPr bwMode="auto">
          <a:xfrm>
            <a:off x="642910" y="357166"/>
            <a:ext cx="742955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42910" y="4786322"/>
            <a:ext cx="78002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err="1" smtClean="0"/>
              <a:t>Давним</a:t>
            </a:r>
            <a:r>
              <a:rPr lang="uk-UA" sz="2800" dirty="0" smtClean="0"/>
              <a:t> – давно жив в місті Багдаді багатий купець </a:t>
            </a:r>
            <a:r>
              <a:rPr lang="uk-UA" sz="2800" dirty="0" err="1"/>
              <a:t>С</a:t>
            </a:r>
            <a:r>
              <a:rPr lang="uk-UA" sz="2800" dirty="0" err="1" smtClean="0"/>
              <a:t>індбад</a:t>
            </a:r>
            <a:r>
              <a:rPr lang="uk-UA" sz="2800" dirty="0" smtClean="0"/>
              <a:t>.</a:t>
            </a:r>
          </a:p>
          <a:p>
            <a:r>
              <a:rPr lang="uk-UA" sz="2800" dirty="0"/>
              <a:t>В</a:t>
            </a:r>
            <a:r>
              <a:rPr lang="uk-UA" sz="2800" dirty="0" smtClean="0"/>
              <a:t>ін торгував з багатьма країнами. І кораблі його плавали по всіх морях.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881" b="15377"/>
          <a:stretch>
            <a:fillRect/>
          </a:stretch>
        </p:blipFill>
        <p:spPr bwMode="auto">
          <a:xfrm>
            <a:off x="538810" y="142852"/>
            <a:ext cx="803371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57159" y="5643578"/>
            <a:ext cx="8786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Капітани кораблів, повертаючись з подорожей, розповідали про дивовижні пригоди.</a:t>
            </a:r>
          </a:p>
          <a:p>
            <a:r>
              <a:rPr lang="uk-UA" dirty="0" smtClean="0"/>
              <a:t> І </a:t>
            </a:r>
            <a:r>
              <a:rPr lang="uk-UA" dirty="0" err="1" smtClean="0"/>
              <a:t>Сіндбаду</a:t>
            </a:r>
            <a:r>
              <a:rPr lang="uk-UA" dirty="0" smtClean="0"/>
              <a:t> самому захотілось побачити дива невідомих країн.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7927687" cy="5333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28596" y="5500702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Мавпи напали на купців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8789" r="29687" b="23828"/>
          <a:stretch>
            <a:fillRect/>
          </a:stretch>
        </p:blipFill>
        <p:spPr bwMode="auto">
          <a:xfrm>
            <a:off x="1285852" y="0"/>
            <a:ext cx="685801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214414" y="4929198"/>
            <a:ext cx="7429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err="1" smtClean="0"/>
              <a:t>Мавпи</a:t>
            </a:r>
            <a:r>
              <a:rPr lang="ru-RU" dirty="0" smtClean="0"/>
              <a:t>  </a:t>
            </a:r>
            <a:r>
              <a:rPr lang="ru-RU" dirty="0"/>
              <a:t>забрались на </a:t>
            </a:r>
            <a:r>
              <a:rPr lang="ru-RU" dirty="0" err="1" smtClean="0"/>
              <a:t>канати</a:t>
            </a:r>
            <a:r>
              <a:rPr lang="ru-RU" dirty="0" smtClean="0"/>
              <a:t> і </a:t>
            </a:r>
            <a:r>
              <a:rPr lang="ru-RU" dirty="0"/>
              <a:t>порвали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/>
              <a:t>зубами 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/>
              <a:t>порвали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канати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кораблі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усіх</a:t>
            </a:r>
            <a:r>
              <a:rPr lang="ru-RU" dirty="0" smtClean="0"/>
              <a:t>  </a:t>
            </a:r>
            <a:r>
              <a:rPr lang="ru-RU" dirty="0" err="1" smtClean="0"/>
              <a:t>боків</a:t>
            </a:r>
            <a:r>
              <a:rPr lang="ru-RU" dirty="0" smtClean="0"/>
              <a:t>,  </a:t>
            </a:r>
            <a:r>
              <a:rPr lang="ru-RU" dirty="0"/>
              <a:t>корабль </a:t>
            </a:r>
            <a:r>
              <a:rPr lang="ru-RU" dirty="0" err="1" smtClean="0"/>
              <a:t>нахилився</a:t>
            </a:r>
            <a:r>
              <a:rPr lang="ru-RU" dirty="0" smtClean="0"/>
              <a:t>, пристав догори;  коли </a:t>
            </a:r>
            <a:r>
              <a:rPr lang="ru-RU" dirty="0"/>
              <a:t>корабль </a:t>
            </a:r>
            <a:r>
              <a:rPr lang="ru-RU" dirty="0" err="1" smtClean="0"/>
              <a:t>опинився</a:t>
            </a:r>
            <a:r>
              <a:rPr lang="ru-RU" dirty="0" smtClean="0"/>
              <a:t> у берега, </a:t>
            </a:r>
            <a:r>
              <a:rPr lang="ru-RU" dirty="0" err="1" smtClean="0"/>
              <a:t>мавпи</a:t>
            </a:r>
            <a:r>
              <a:rPr lang="ru-RU" dirty="0" smtClean="0"/>
              <a:t> </a:t>
            </a:r>
            <a:r>
              <a:rPr lang="ru-RU" dirty="0" err="1" smtClean="0"/>
              <a:t>схопили</a:t>
            </a:r>
            <a:r>
              <a:rPr lang="ru-RU" dirty="0" smtClean="0"/>
              <a:t> </a:t>
            </a:r>
            <a:r>
              <a:rPr lang="ru-RU" dirty="0" err="1" smtClean="0"/>
              <a:t>всіх</a:t>
            </a:r>
            <a:r>
              <a:rPr lang="ru-RU" dirty="0" smtClean="0"/>
              <a:t> </a:t>
            </a:r>
            <a:r>
              <a:rPr lang="ru-RU" dirty="0" err="1" smtClean="0"/>
              <a:t>купців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 </a:t>
            </a:r>
            <a:r>
              <a:rPr lang="ru-RU" dirty="0" err="1" smtClean="0"/>
              <a:t>мандрівників</a:t>
            </a:r>
            <a:r>
              <a:rPr lang="ru-RU" dirty="0" smtClean="0"/>
              <a:t>,  </a:t>
            </a:r>
            <a:r>
              <a:rPr lang="ru-RU" dirty="0" err="1" smtClean="0"/>
              <a:t>вийшли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острів</a:t>
            </a:r>
            <a:r>
              <a:rPr lang="ru-RU" dirty="0"/>
              <a:t>, </a:t>
            </a:r>
            <a:r>
              <a:rPr lang="ru-RU" dirty="0" smtClean="0"/>
              <a:t> </a:t>
            </a:r>
            <a:r>
              <a:rPr lang="ru-RU" dirty="0"/>
              <a:t>взяли </a:t>
            </a:r>
            <a:r>
              <a:rPr lang="ru-RU" dirty="0" err="1" smtClean="0"/>
              <a:t>корабель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усім</a:t>
            </a:r>
            <a:r>
              <a:rPr lang="ru-RU" dirty="0" smtClean="0"/>
              <a:t>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ньому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, </a:t>
            </a:r>
            <a:r>
              <a:rPr lang="ru-RU" dirty="0"/>
              <a:t>и ушли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/>
              <a:t>ним </a:t>
            </a:r>
            <a:r>
              <a:rPr lang="ru-RU" dirty="0" err="1" smtClean="0"/>
              <a:t>своєю</a:t>
            </a:r>
            <a:r>
              <a:rPr lang="ru-RU" dirty="0" smtClean="0"/>
              <a:t> </a:t>
            </a:r>
            <a:r>
              <a:rPr lang="ru-RU" dirty="0"/>
              <a:t>дорогой, </a:t>
            </a:r>
            <a:r>
              <a:rPr lang="ru-RU" dirty="0" err="1" smtClean="0"/>
              <a:t>залишивши</a:t>
            </a:r>
            <a:r>
              <a:rPr lang="ru-RU" dirty="0" smtClean="0"/>
              <a:t> </a:t>
            </a:r>
            <a:r>
              <a:rPr lang="ru-RU" dirty="0"/>
              <a:t>нас на </a:t>
            </a:r>
            <a:r>
              <a:rPr lang="ru-RU" dirty="0" err="1" smtClean="0"/>
              <a:t>острові</a:t>
            </a:r>
            <a:r>
              <a:rPr lang="ru-RU" dirty="0" smtClean="0"/>
              <a:t>. </a:t>
            </a:r>
            <a:r>
              <a:rPr lang="ru-RU" dirty="0" err="1" smtClean="0"/>
              <a:t>Корабель</a:t>
            </a:r>
            <a:r>
              <a:rPr lang="ru-RU" dirty="0" smtClean="0"/>
              <a:t> </a:t>
            </a:r>
            <a:r>
              <a:rPr lang="ru-RU" dirty="0" err="1" smtClean="0"/>
              <a:t>скрився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нас</a:t>
            </a:r>
            <a:r>
              <a:rPr lang="ru-RU" dirty="0"/>
              <a:t>, </a:t>
            </a:r>
            <a:r>
              <a:rPr lang="ru-RU" dirty="0" smtClean="0"/>
              <a:t> ми </a:t>
            </a:r>
            <a:r>
              <a:rPr lang="ru-RU" dirty="0"/>
              <a:t>не знали, </a:t>
            </a:r>
            <a:r>
              <a:rPr lang="ru-RU" dirty="0" err="1" smtClean="0"/>
              <a:t>куди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/>
              <a:t>увели.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85728"/>
            <a:ext cx="528641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7-tub-ua.yandex.net/i?id=191032561-42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785794"/>
            <a:ext cx="3786214" cy="5025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857232"/>
            <a:ext cx="647704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3105835"/>
            <a:ext cx="68580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</a:t>
            </a:r>
            <a:r>
              <a:rPr lang="uk-UA" sz="2800" dirty="0" err="1" smtClean="0"/>
              <a:t>рочитати</a:t>
            </a:r>
            <a:r>
              <a:rPr lang="uk-UA" sz="2800" dirty="0" smtClean="0"/>
              <a:t> казку про</a:t>
            </a:r>
            <a:r>
              <a:rPr lang="ru-RU" sz="2800" dirty="0" smtClean="0"/>
              <a:t> С</a:t>
            </a:r>
            <a:r>
              <a:rPr lang="uk-UA" sz="2800" dirty="0" smtClean="0"/>
              <a:t>і</a:t>
            </a:r>
            <a:r>
              <a:rPr lang="ru-RU" sz="2800" dirty="0" err="1" smtClean="0"/>
              <a:t>ндбада</a:t>
            </a:r>
            <a:r>
              <a:rPr lang="ru-RU" sz="2800" dirty="0" smtClean="0"/>
              <a:t>.</a:t>
            </a:r>
          </a:p>
          <a:p>
            <a:r>
              <a:rPr lang="uk-UA" sz="2800" dirty="0" smtClean="0"/>
              <a:t>Відповісти на запитання підручника.</a:t>
            </a:r>
          </a:p>
          <a:p>
            <a:r>
              <a:rPr lang="uk-UA" sz="2800" dirty="0" smtClean="0"/>
              <a:t>Намалювати ілюстрації до казки.</a:t>
            </a:r>
          </a:p>
          <a:p>
            <a:r>
              <a:rPr lang="uk-UA" sz="2800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428604"/>
            <a:ext cx="6042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Домашнє завдання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b="1" smtClean="0">
                <a:solidFill>
                  <a:srgbClr val="FF0000"/>
                </a:solidFill>
              </a:rPr>
              <a:t>Типи народних казок</a:t>
            </a:r>
            <a:endParaRPr lang="ru-RU" b="1" smtClean="0">
              <a:solidFill>
                <a:srgbClr val="FF0000"/>
              </a:solidFill>
            </a:endParaRPr>
          </a:p>
        </p:txBody>
      </p:sp>
      <p:graphicFrame>
        <p:nvGraphicFramePr>
          <p:cNvPr id="33824" name="Group 32"/>
          <p:cNvGraphicFramePr>
            <a:graphicFrameLocks noGrp="1"/>
          </p:cNvGraphicFramePr>
          <p:nvPr>
            <p:ph type="tbl" idx="1"/>
          </p:nvPr>
        </p:nvGraphicFramePr>
        <p:xfrm>
          <a:off x="323850" y="1600200"/>
          <a:ext cx="8569325" cy="4531360"/>
        </p:xfrm>
        <a:graphic>
          <a:graphicData uri="http://schemas.openxmlformats.org/drawingml/2006/table">
            <a:tbl>
              <a:tblPr/>
              <a:tblGrid>
                <a:gridCol w="2143125"/>
                <a:gridCol w="2141538"/>
                <a:gridCol w="2143125"/>
                <a:gridCol w="2141537"/>
              </a:tblGrid>
              <a:tr h="965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чарівна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побутова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про тварин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авантюрна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1.Відбуваються дива, фантастичні пригоди.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2.Герої проходять через незвичайні випробування.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3.Є чарівні персонажі та предмети.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1.Зображаються кумедні життєві ситуації.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2.Героями є селяни, ремісники, солдати, пани.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3.Життєві конфлікти мають казкову розв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’</a:t>
                      </a: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язку.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1.Дійові особи – тварини.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2.Тварини наділені людськими якостями.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3.Конфлікти відображають життєві стосунки людей.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1.Розповідаєть-ся про пригоди, в яких відсутнє чарівництво.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2.Герої наділені кмітливістю, винахідливістю, спритністю.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3.Героями можуть бути історичні особи.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Арабские сказки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628775"/>
            <a:ext cx="6335712" cy="489585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3075" name="WordArt 8"/>
          <p:cNvSpPr>
            <a:spLocks noChangeArrowheads="1" noChangeShapeType="1" noTextEdit="1"/>
          </p:cNvSpPr>
          <p:nvPr/>
        </p:nvSpPr>
        <p:spPr bwMode="auto">
          <a:xfrm>
            <a:off x="1187450" y="404813"/>
            <a:ext cx="676910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Средньовічний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Багдад </a:t>
            </a:r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– </a:t>
            </a:r>
          </a:p>
          <a:p>
            <a:pPr algn="ctr"/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місце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народження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арабських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казок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714744" y="0"/>
            <a:ext cx="5429256" cy="71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XII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столітті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б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ли написан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казки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книги “Т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сяча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одна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ч”.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Дослідники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сходят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ь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суд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ж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ен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ях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ко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иникла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ця дивовижна збірка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Очевидн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м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одн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: форм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ування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йо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го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шло на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протя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зі багатьох століть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Найраніші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записи від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носят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ь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VIII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ст..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а на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ільш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здн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 до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XVII.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Багато піску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унесено 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трами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пуст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елі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багато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вод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утекло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ках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не одно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покол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про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шло по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земл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вс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 ці зміни 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шли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відображення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ці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 до сіх пір є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кально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ю е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нциклопед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ією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звичаїв побуту моралі мешканців великого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рег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при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вабливого 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загад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вого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Сходу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Ця збірка створювалася віками,поступово вбираючи в себе нові і нові витвори різних народів Сходу – персів,індусів,, але в основному арабів. Спочатку збірка називалася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 Тисяча ночей» і містила розповіді про султана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Шахріяра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, дочку його візира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Шахерезаду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та служницю </a:t>
            </a:r>
            <a:r>
              <a:rPr kumimoji="0" lang="uk-UA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Дуньязаду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 Ці казки нагадували намисто перлин.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http://im8-tub-ua.yandex.net/i?id=119521378-6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3008969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Картинка 34 из 188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692150"/>
            <a:ext cx="3795713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WordArt 6"/>
          <p:cNvSpPr>
            <a:spLocks noChangeArrowheads="1" noChangeShapeType="1" noTextEdit="1"/>
          </p:cNvSpPr>
          <p:nvPr/>
        </p:nvSpPr>
        <p:spPr bwMode="auto">
          <a:xfrm>
            <a:off x="4357686" y="214290"/>
            <a:ext cx="4176713" cy="2736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Арабські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казки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52" name="WordArt 7"/>
          <p:cNvSpPr>
            <a:spLocks noChangeArrowheads="1" noChangeShapeType="1" noTextEdit="1"/>
          </p:cNvSpPr>
          <p:nvPr/>
        </p:nvSpPr>
        <p:spPr bwMode="auto">
          <a:xfrm>
            <a:off x="4251325" y="3000372"/>
            <a:ext cx="4892675" cy="1512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33FF"/>
                    </a:gs>
                    <a:gs pos="50000">
                      <a:srgbClr val="FFFF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Збірка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33FF"/>
                  </a:gs>
                  <a:gs pos="50000">
                    <a:srgbClr val="FFFFFF"/>
                  </a:gs>
                  <a:gs pos="100000">
                    <a:srgbClr val="9933FF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33FF"/>
                    </a:gs>
                    <a:gs pos="50000">
                      <a:srgbClr val="FFFF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"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33FF"/>
                    </a:gs>
                    <a:gs pos="50000">
                      <a:srgbClr val="FFFF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Тисяча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33FF"/>
                    </a:gs>
                    <a:gs pos="50000">
                      <a:srgbClr val="FFFF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і </a:t>
            </a:r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33FF"/>
                    </a:gs>
                    <a:gs pos="50000">
                      <a:srgbClr val="FFFF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одна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33FF"/>
                    </a:gs>
                    <a:gs pos="50000">
                      <a:srgbClr val="FFFF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ніч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33FF"/>
                    </a:gs>
                    <a:gs pos="50000">
                      <a:srgbClr val="FFFF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"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33FF"/>
                  </a:gs>
                  <a:gs pos="50000">
                    <a:srgbClr val="FFFFFF"/>
                  </a:gs>
                  <a:gs pos="100000">
                    <a:srgbClr val="9933FF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4818" name="Picture 2" descr="http://im5-tub-ua.yandex.net/i?id=209544462-44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857760"/>
            <a:ext cx="4286280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Картинка 61 из 3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25538"/>
            <a:ext cx="8280400" cy="5507037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1042988" y="115888"/>
            <a:ext cx="73437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3300"/>
                </a:solidFill>
              </a:rPr>
              <a:t>Багдад – </a:t>
            </a:r>
            <a:r>
              <a:rPr lang="ru-RU" sz="2400" b="1" dirty="0" err="1" smtClean="0">
                <a:solidFill>
                  <a:srgbClr val="FF3300"/>
                </a:solidFill>
              </a:rPr>
              <a:t>одне</a:t>
            </a:r>
            <a:r>
              <a:rPr lang="ru-RU" sz="2400" b="1" dirty="0" smtClean="0">
                <a:solidFill>
                  <a:srgbClr val="FF3300"/>
                </a:solidFill>
              </a:rPr>
              <a:t> </a:t>
            </a:r>
            <a:r>
              <a:rPr lang="ru-RU" sz="2400" b="1" dirty="0" err="1" smtClean="0">
                <a:solidFill>
                  <a:srgbClr val="FF3300"/>
                </a:solidFill>
              </a:rPr>
              <a:t>з</a:t>
            </a:r>
            <a:r>
              <a:rPr lang="ru-RU" sz="2400" b="1" dirty="0" smtClean="0">
                <a:solidFill>
                  <a:srgbClr val="FF3300"/>
                </a:solidFill>
              </a:rPr>
              <a:t> </a:t>
            </a:r>
            <a:r>
              <a:rPr lang="ru-RU" sz="2400" b="1" dirty="0" err="1" smtClean="0">
                <a:solidFill>
                  <a:srgbClr val="FF3300"/>
                </a:solidFill>
              </a:rPr>
              <a:t>найкрасивіших</a:t>
            </a:r>
            <a:r>
              <a:rPr lang="ru-RU" sz="2400" b="1" dirty="0" smtClean="0">
                <a:solidFill>
                  <a:srgbClr val="FF3300"/>
                </a:solidFill>
              </a:rPr>
              <a:t> </a:t>
            </a:r>
            <a:r>
              <a:rPr lang="ru-RU" sz="2400" b="1" dirty="0" err="1" smtClean="0">
                <a:solidFill>
                  <a:srgbClr val="FF3300"/>
                </a:solidFill>
              </a:rPr>
              <a:t>і</a:t>
            </a:r>
            <a:r>
              <a:rPr lang="ru-RU" sz="2400" b="1" dirty="0" smtClean="0">
                <a:solidFill>
                  <a:srgbClr val="FF3300"/>
                </a:solidFill>
              </a:rPr>
              <a:t> </a:t>
            </a:r>
            <a:r>
              <a:rPr lang="ru-RU" sz="2400" b="1" dirty="0" err="1" smtClean="0">
                <a:solidFill>
                  <a:srgbClr val="FF3300"/>
                </a:solidFill>
              </a:rPr>
              <a:t>найбагатших</a:t>
            </a:r>
            <a:r>
              <a:rPr lang="ru-RU" sz="2400" b="1" dirty="0" smtClean="0">
                <a:solidFill>
                  <a:srgbClr val="FF3300"/>
                </a:solidFill>
              </a:rPr>
              <a:t> </a:t>
            </a:r>
            <a:r>
              <a:rPr lang="ru-RU" sz="2400" b="1" dirty="0" err="1" smtClean="0">
                <a:solidFill>
                  <a:srgbClr val="FF3300"/>
                </a:solidFill>
              </a:rPr>
              <a:t>міст</a:t>
            </a:r>
            <a:r>
              <a:rPr lang="ru-RU" sz="2400" b="1" dirty="0" smtClean="0">
                <a:solidFill>
                  <a:srgbClr val="FF3300"/>
                </a:solidFill>
              </a:rPr>
              <a:t> Сходу</a:t>
            </a:r>
            <a:endParaRPr lang="ru-RU" sz="24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Картинка 11 из 5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773238"/>
            <a:ext cx="22574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7" descr="220px-I_Selim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333375"/>
            <a:ext cx="209550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8"/>
          <p:cNvSpPr txBox="1">
            <a:spLocks noChangeArrowheads="1"/>
          </p:cNvSpPr>
          <p:nvPr/>
        </p:nvSpPr>
        <p:spPr bwMode="auto">
          <a:xfrm>
            <a:off x="755650" y="3068638"/>
            <a:ext cx="1655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Султан</a:t>
            </a:r>
          </a:p>
        </p:txBody>
      </p:sp>
      <p:sp>
        <p:nvSpPr>
          <p:cNvPr id="5125" name="Text Box 10"/>
          <p:cNvSpPr txBox="1">
            <a:spLocks noChangeArrowheads="1"/>
          </p:cNvSpPr>
          <p:nvPr/>
        </p:nvSpPr>
        <p:spPr bwMode="auto">
          <a:xfrm>
            <a:off x="7380288" y="5876925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/>
              <a:t>Джин</a:t>
            </a:r>
          </a:p>
        </p:txBody>
      </p:sp>
      <p:pic>
        <p:nvPicPr>
          <p:cNvPr id="5126" name="Picture 12" descr="300px-Prokudin-Gorskii-19-v2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48038" y="765175"/>
            <a:ext cx="28575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13"/>
          <p:cNvSpPr txBox="1">
            <a:spLocks noChangeArrowheads="1"/>
          </p:cNvSpPr>
          <p:nvPr/>
        </p:nvSpPr>
        <p:spPr bwMode="auto">
          <a:xfrm>
            <a:off x="4356100" y="32845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err="1" smtClean="0"/>
              <a:t>Емір</a:t>
            </a:r>
            <a:endParaRPr lang="ru-RU" sz="2400" dirty="0"/>
          </a:p>
        </p:txBody>
      </p:sp>
      <p:pic>
        <p:nvPicPr>
          <p:cNvPr id="5128" name="Picture 15" descr="Картинка 2 из 4321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4213" y="3716338"/>
            <a:ext cx="4953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2268538" y="6400800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 err="1" smtClean="0"/>
              <a:t>Візир</a:t>
            </a:r>
            <a:endParaRPr lang="ru-RU" sz="2400" dirty="0"/>
          </a:p>
        </p:txBody>
      </p:sp>
      <p:sp>
        <p:nvSpPr>
          <p:cNvPr id="5130" name="WordArt 17"/>
          <p:cNvSpPr>
            <a:spLocks noChangeArrowheads="1" noChangeShapeType="1" noTextEdit="1"/>
          </p:cNvSpPr>
          <p:nvPr/>
        </p:nvSpPr>
        <p:spPr bwMode="auto">
          <a:xfrm>
            <a:off x="3635375" y="188913"/>
            <a:ext cx="519112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Герої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арабських</a:t>
            </a:r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казок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Картинка 321 из 188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789363"/>
            <a:ext cx="38893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WordArt 8"/>
          <p:cNvSpPr>
            <a:spLocks noChangeArrowheads="1" noChangeShapeType="1" noTextEdit="1"/>
          </p:cNvSpPr>
          <p:nvPr/>
        </p:nvSpPr>
        <p:spPr bwMode="auto">
          <a:xfrm>
            <a:off x="2700338" y="260350"/>
            <a:ext cx="4032250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Шахерезада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4284663" y="981075"/>
            <a:ext cx="453548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/>
              <a:t>Головна </a:t>
            </a:r>
            <a:r>
              <a:rPr lang="ru-RU" sz="2400" dirty="0" err="1" smtClean="0"/>
              <a:t>героїня</a:t>
            </a:r>
            <a:r>
              <a:rPr lang="ru-RU" sz="2400" dirty="0" smtClean="0"/>
              <a:t> </a:t>
            </a:r>
            <a:r>
              <a:rPr lang="ru-RU" sz="2400" dirty="0" err="1" smtClean="0"/>
              <a:t>збірки</a:t>
            </a:r>
            <a:r>
              <a:rPr lang="ru-RU" sz="2400" dirty="0" smtClean="0"/>
              <a:t> «</a:t>
            </a:r>
            <a:r>
              <a:rPr lang="ru-RU" sz="2400" dirty="0" err="1" smtClean="0"/>
              <a:t>Розповіді</a:t>
            </a:r>
            <a:r>
              <a:rPr lang="ru-RU" sz="2400" dirty="0" smtClean="0"/>
              <a:t> про царя </a:t>
            </a:r>
            <a:r>
              <a:rPr lang="ru-RU" sz="2400" dirty="0" err="1" smtClean="0"/>
              <a:t>Шахріяра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брата», яка </a:t>
            </a:r>
            <a:r>
              <a:rPr lang="ru-RU" sz="2400" dirty="0" err="1" smtClean="0"/>
              <a:t>оточує</a:t>
            </a:r>
            <a:r>
              <a:rPr lang="ru-RU" sz="2400" dirty="0" smtClean="0"/>
              <a:t> </a:t>
            </a:r>
            <a:r>
              <a:rPr lang="ru-RU" sz="2400" dirty="0" err="1" smtClean="0"/>
              <a:t>арабський</a:t>
            </a:r>
            <a:r>
              <a:rPr lang="ru-RU" sz="2400" dirty="0" smtClean="0"/>
              <a:t> </a:t>
            </a:r>
            <a:r>
              <a:rPr lang="ru-RU" sz="2400" dirty="0" err="1" smtClean="0"/>
              <a:t>казковий</a:t>
            </a:r>
            <a:r>
              <a:rPr lang="ru-RU" sz="2400" dirty="0" smtClean="0"/>
              <a:t> </a:t>
            </a:r>
            <a:r>
              <a:rPr lang="ru-RU" sz="2400" dirty="0"/>
              <a:t>цикл «</a:t>
            </a:r>
            <a:r>
              <a:rPr lang="ru-RU" sz="2400" dirty="0" err="1" smtClean="0"/>
              <a:t>Тисяча</a:t>
            </a:r>
            <a:r>
              <a:rPr lang="ru-RU" sz="2400" dirty="0" smtClean="0"/>
              <a:t> і </a:t>
            </a:r>
            <a:r>
              <a:rPr lang="ru-RU" sz="2400" dirty="0"/>
              <a:t>одна </a:t>
            </a:r>
            <a:r>
              <a:rPr lang="ru-RU" sz="2400" dirty="0" err="1" smtClean="0"/>
              <a:t>ніч</a:t>
            </a:r>
            <a:r>
              <a:rPr lang="ru-RU" sz="2400" dirty="0" smtClean="0"/>
              <a:t>» </a:t>
            </a:r>
            <a:r>
              <a:rPr lang="ru-RU" sz="2400" dirty="0" err="1" smtClean="0"/>
              <a:t>іслужить</a:t>
            </a:r>
            <a:r>
              <a:rPr lang="ru-RU" sz="2400" dirty="0" smtClean="0"/>
              <a:t> </a:t>
            </a:r>
            <a:r>
              <a:rPr lang="ru-RU" sz="2400" dirty="0" err="1" smtClean="0"/>
              <a:t>єднальною</a:t>
            </a:r>
            <a:r>
              <a:rPr lang="ru-RU" sz="2400" dirty="0" smtClean="0"/>
              <a:t> ниткою </a:t>
            </a:r>
            <a:r>
              <a:rPr lang="ru-RU" sz="2400" dirty="0" err="1" smtClean="0"/>
              <a:t>між</a:t>
            </a:r>
            <a:r>
              <a:rPr lang="ru-RU" sz="2400" dirty="0" smtClean="0"/>
              <a:t> </a:t>
            </a:r>
            <a:r>
              <a:rPr lang="ru-RU" sz="2400" dirty="0" err="1" smtClean="0"/>
              <a:t>іншими</a:t>
            </a:r>
            <a:r>
              <a:rPr lang="ru-RU" sz="2400" dirty="0" smtClean="0"/>
              <a:t> </a:t>
            </a:r>
            <a:r>
              <a:rPr lang="ru-RU" sz="2400" dirty="0" err="1" smtClean="0"/>
              <a:t>казками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6149" name="Picture 11" descr="Картинка 146 из 1887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268413"/>
            <a:ext cx="3551237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4" descr="http://svitliteraturu.ucoz.ua/tijacha_nochej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5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227</TotalTime>
  <Words>549</Words>
  <Application>Microsoft Office PowerPoint</Application>
  <PresentationFormat>Экран (4:3)</PresentationFormat>
  <Paragraphs>54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Слайд 1</vt:lpstr>
      <vt:lpstr>Типи народних казок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lenovo</cp:lastModifiedBy>
  <cp:revision>17</cp:revision>
  <dcterms:created xsi:type="dcterms:W3CDTF">2013-06-23T12:56:29Z</dcterms:created>
  <dcterms:modified xsi:type="dcterms:W3CDTF">2017-10-29T14:50:33Z</dcterms:modified>
</cp:coreProperties>
</file>