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67" r:id="rId14"/>
    <p:sldId id="268" r:id="rId15"/>
    <p:sldId id="269" r:id="rId16"/>
    <p:sldId id="270" r:id="rId17"/>
    <p:sldId id="271" r:id="rId18"/>
    <p:sldId id="273" r:id="rId1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3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1543" y="1759449"/>
            <a:ext cx="708091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8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Золотий вік</a:t>
            </a:r>
          </a:p>
          <a:p>
            <a:pPr algn="ctr"/>
            <a:r>
              <a:rPr lang="uk-UA" sz="8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царя Соломона</a:t>
            </a:r>
            <a:endParaRPr lang="ru-RU" sz="80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710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64" y="-28176"/>
            <a:ext cx="9169264" cy="68861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417" b="97083" l="23750" r="7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7248128" cy="54360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9050" y="188744"/>
            <a:ext cx="7935377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2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легендою, за царя Соломона знак його батька </a:t>
            </a:r>
          </a:p>
          <a:p>
            <a:pPr algn="ctr"/>
            <a:r>
              <a:rPr lang="uk-UA" sz="2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Давида став державною печаткою.</a:t>
            </a:r>
          </a:p>
          <a:p>
            <a:pPr algn="ctr"/>
            <a:r>
              <a:rPr lang="uk-UA" sz="2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ісламі шестикутна з</a:t>
            </a:r>
            <a:r>
              <a:rPr lang="uk-UA" sz="2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ірка носить </a:t>
            </a:r>
          </a:p>
          <a:p>
            <a:pPr algn="ctr"/>
            <a:r>
              <a:rPr lang="uk-UA" sz="2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назву «Зірка Соломона»</a:t>
            </a:r>
            <a:endParaRPr lang="ru-RU" sz="28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843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t="19339" r="48010" b="29508"/>
          <a:stretch/>
        </p:blipFill>
        <p:spPr>
          <a:xfrm>
            <a:off x="3995936" y="2852936"/>
            <a:ext cx="4741989" cy="3691199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57906" y="356513"/>
            <a:ext cx="88785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сьогодні єдиним скарбом, з усього багатства 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Соломона  залишився гранат Соломона розміром 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43мм, який цар Соломон подарував </a:t>
            </a:r>
            <a:r>
              <a:rPr lang="uk-U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першосвященнику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Першого храму в день відкриття святині. </a:t>
            </a:r>
          </a:p>
          <a:p>
            <a:endParaRPr lang="uk-UA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Гранат вважається 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Ізраїлі символом 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благодіянь і 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достатку.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470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5"/>
          <a:stretch/>
        </p:blipFill>
        <p:spPr>
          <a:xfrm>
            <a:off x="0" y="1484784"/>
            <a:ext cx="9144000" cy="53732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6909" y="0"/>
            <a:ext cx="84331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 царем Соломоном пов</a:t>
            </a:r>
            <a:r>
              <a:rPr lang="uk-UA" sz="4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‘язана</a:t>
            </a:r>
          </a:p>
          <a:p>
            <a:pPr algn="ctr"/>
            <a:r>
              <a:rPr lang="uk-UA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Одна біблійська притча</a:t>
            </a:r>
            <a:endParaRPr lang="ru-RU" sz="48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5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302" y="0"/>
            <a:ext cx="864096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Прийшли до царя Соломона на суд дві жінки. Одна із них розповіла: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О, царю наш! Я і ця жінка займаємо одні покої, і я народила немовля чоловічої статі. На третій день по тому  народила і вона. Вночі вона придушила свого сина у вісні і, прокинувшись, взяла моє дитя, а своє, мертве, поклала до моїх грудей. І прокинулась я вранці, щоб погодувати свого сина, і бачу, що він мертвий. А коли вдивилася в нього, то побачила, що це не мій син. 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Неправда! Неправда! – заголосила інша жінка. – Твій син мертвий, а мій живий.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почали вони, кидаючись одна на одну, кричати і призивати в свідки Бога, так що Соломону стало ніяково. І він переіначив питання. Не чий син? А хто мати?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495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116632"/>
            <a:ext cx="88569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 встав з трону і звернувся до вартового: 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Нехай принесуть мій меч.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 блиску меча жінки </a:t>
            </a:r>
            <a:r>
              <a:rPr lang="uk-U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протрезвіли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одразу ж замовкли.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Розрубай це немовля навпіл, - наказав Соломон.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віддай одну половину одній жінці, а іншу – іншій.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7"/>
          <a:stretch/>
        </p:blipFill>
        <p:spPr>
          <a:xfrm>
            <a:off x="0" y="2794288"/>
            <a:ext cx="9144000" cy="406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5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980728"/>
            <a:ext cx="8389028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Тоді одна із жінок впала на коліна і почала</a:t>
            </a:r>
          </a:p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благати  царя:</a:t>
            </a:r>
          </a:p>
          <a:p>
            <a:pPr marL="285750" indent="-285750">
              <a:buFontTx/>
              <a:buChar char="-"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треба рубати. Віддай їй дитя живе. </a:t>
            </a:r>
          </a:p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Інша ж безперестанку кричала:</a:t>
            </a:r>
          </a:p>
          <a:p>
            <a:pPr marL="285750" indent="-285750">
              <a:buFontTx/>
              <a:buChar char="-"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Рубай! Рубай! Нехай буде ні тобі, ні мені.</a:t>
            </a:r>
          </a:p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наказав тоді Соломон:</a:t>
            </a:r>
          </a:p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Віддайте дитя тій, яка не хоче смерті дитини. </a:t>
            </a:r>
          </a:p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Вона  його  мати.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64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4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1" t="29080" r="13450"/>
          <a:stretch/>
        </p:blipFill>
        <p:spPr>
          <a:xfrm>
            <a:off x="1619672" y="2564904"/>
            <a:ext cx="5706531" cy="402136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787" y="260648"/>
            <a:ext cx="903785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 царя Соломона надихнув багатьох поетів та</a:t>
            </a: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художників. Так, німецький поет Х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ІІІ ст. Ф.-Г. </a:t>
            </a:r>
            <a:r>
              <a:rPr lang="uk-U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Клопшток</a:t>
            </a:r>
            <a:endParaRPr lang="uk-UA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присвятив йому трагедію в віршах. Художник Рубенс </a:t>
            </a:r>
          </a:p>
          <a:p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аписав картину «Суд Соломона», Гендель присвятив</a:t>
            </a:r>
          </a:p>
          <a:p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ому ораторію, а Гуно – оперу.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073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12680"/>
            <a:ext cx="4803623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Помер Соломон </a:t>
            </a:r>
          </a:p>
          <a:p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після</a:t>
            </a:r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40-річного</a:t>
            </a:r>
          </a:p>
          <a:p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царювання</a:t>
            </a:r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в</a:t>
            </a:r>
          </a:p>
          <a:p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шістдесят</a:t>
            </a:r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років</a:t>
            </a:r>
            <a:endParaRPr lang="ru-RU" sz="4800" b="1" cap="none" spc="0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і </a:t>
            </a:r>
            <a:r>
              <a:rPr lang="ru-RU" sz="4800" b="1" cap="none" spc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був</a:t>
            </a:r>
            <a:r>
              <a:rPr lang="ru-RU" sz="48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похований</a:t>
            </a:r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r>
              <a:rPr lang="ru-RU" sz="48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</a:t>
            </a:r>
            <a:r>
              <a:rPr lang="ru-RU" sz="4800" b="1" cap="none" spc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Єрусалимі</a:t>
            </a:r>
            <a:r>
              <a:rPr lang="ru-RU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48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27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979"/>
            <a:ext cx="9144000" cy="68839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01037" y="1124744"/>
            <a:ext cx="38164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Соломон  </a:t>
            </a:r>
            <a:r>
              <a:rPr lang="el-G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vi-V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згідно з </a:t>
            </a:r>
            <a:endParaRPr lang="uk-UA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біблійною </a:t>
            </a:r>
            <a:r>
              <a:rPr lang="vi-V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Першою </a:t>
            </a:r>
            <a:endParaRPr lang="uk-UA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Книгою </a:t>
            </a:r>
            <a:r>
              <a:rPr lang="vi-V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Царів, один </a:t>
            </a:r>
            <a:endParaRPr lang="uk-UA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із </a:t>
            </a:r>
            <a:r>
              <a:rPr lang="vi-V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найбільш могутніх</a:t>
            </a:r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  <a:endParaRPr lang="uk-UA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vi-V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розумних та </a:t>
            </a:r>
            <a:endParaRPr lang="uk-UA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заможних </a:t>
            </a:r>
            <a:r>
              <a:rPr lang="vi-V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царів </a:t>
            </a:r>
            <a:endParaRPr lang="uk-UA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давньої </a:t>
            </a:r>
            <a:r>
              <a:rPr lang="vi-V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держави </a:t>
            </a:r>
            <a:endParaRPr lang="uk-UA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Ізраїль</a:t>
            </a: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57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633" y="116632"/>
            <a:ext cx="882587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Згадується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Біблії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 </a:t>
            </a:r>
            <a:r>
              <a:rPr lang="ru-RU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другий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улюблений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царя 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Давида 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</a:t>
            </a:r>
            <a:r>
              <a:rPr lang="ru-RU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Вірсавії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Майбутнього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царя назвали </a:t>
            </a:r>
            <a:r>
              <a:rPr lang="ru-RU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Шломо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Соломон),</a:t>
            </a:r>
          </a:p>
          <a:p>
            <a:pPr algn="ctr"/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івриту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означає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досконалий</a:t>
            </a:r>
            <a:r>
              <a:rPr lang="ru-RU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</a:t>
            </a:r>
            <a:r>
              <a:rPr lang="ru-RU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цілісний</a:t>
            </a: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48880"/>
            <a:ext cx="3130338" cy="381186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348880"/>
            <a:ext cx="3175338" cy="3837069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210176" y="6137925"/>
            <a:ext cx="21531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400" b="1" dirty="0" err="1" smtClean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Вірсавія</a:t>
            </a:r>
            <a:endParaRPr lang="ru-RU" sz="4400" b="1" cap="none" spc="0" dirty="0">
              <a:ln w="1143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24128" y="6088559"/>
            <a:ext cx="17652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Давид</a:t>
            </a:r>
            <a:endParaRPr lang="ru-RU" sz="4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47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58846"/>
            <a:ext cx="856895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Пору    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правління 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Соломона</a:t>
            </a:r>
          </a:p>
          <a:p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965 до 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928 року 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н.е. називають епохою   розквіту  монархії  і єврейської  могутності. За  час свого   40-річного   царювання </a:t>
            </a:r>
          </a:p>
          <a:p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Соломон   прославився   як 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наймудріший  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правитель  в      усьому   світі</a:t>
            </a:r>
            <a:r>
              <a:rPr lang="uk-UA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5088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5496" y="26172"/>
            <a:ext cx="9108504" cy="1569660"/>
          </a:xfrm>
          <a:prstGeom prst="rect">
            <a:avLst/>
          </a:prstGeom>
          <a:solidFill>
            <a:srgbClr val="593A9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uk-UA" sz="2400" b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Під час правління Соломона в Єрусалимі б</a:t>
            </a:r>
            <a:r>
              <a:rPr lang="uk-UA" sz="2400" b="1" cap="none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ув побудований Єрусалимський храм на горі </a:t>
            </a:r>
            <a:r>
              <a:rPr lang="uk-UA" sz="2400" b="1" cap="none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Ціон</a:t>
            </a:r>
            <a:r>
              <a:rPr lang="uk-UA" sz="2400" b="1" cap="none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- головна </a:t>
            </a:r>
            <a:r>
              <a:rPr lang="uk-UA" sz="2400" b="1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</a:t>
            </a:r>
            <a:r>
              <a:rPr lang="uk-UA" sz="2400" b="1" cap="none" spc="15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вятиня іудаїзму, яку ще за життя планував збудувати його батько Давид.</a:t>
            </a:r>
            <a:endParaRPr lang="ru-RU" sz="2400" b="1" cap="none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585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26" r="59243" b="29242"/>
          <a:stretch/>
        </p:blipFill>
        <p:spPr>
          <a:xfrm>
            <a:off x="1547664" y="692696"/>
            <a:ext cx="5836782" cy="3558485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188702" y="4653136"/>
            <a:ext cx="676659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Єдину стіну, що уціліла </a:t>
            </a:r>
          </a:p>
          <a:p>
            <a:pPr algn="ctr"/>
            <a:r>
              <a:rPr lang="uk-UA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після руйнації храму, євреї</a:t>
            </a:r>
          </a:p>
          <a:p>
            <a:pPr algn="ctr"/>
            <a:r>
              <a:rPr lang="uk-UA" sz="4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</a:t>
            </a:r>
            <a:r>
              <a:rPr lang="uk-UA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азвали «Стіна плачу»</a:t>
            </a:r>
            <a:endParaRPr lang="ru-RU" sz="4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060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3" t="10630" b="13288"/>
          <a:stretch/>
        </p:blipFill>
        <p:spPr>
          <a:xfrm>
            <a:off x="5148064" y="3253832"/>
            <a:ext cx="3622062" cy="34784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47" y="169890"/>
            <a:ext cx="920604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Одного разу цар Соломон звернувся до дворового мудреця за 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допомогою. Соломон скаржився, що його життя неспокійне, що 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повсягденне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життя відволікає його від політики, в ньому 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недостатньо байдужості, а мудрість не завжди  допомагає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справитись з гнівом і досадою. Дворовий мудрець подарував 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царю перстень, на якому було </a:t>
            </a:r>
            <a:r>
              <a:rPr lang="uk-UA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викарбувано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«</a:t>
            </a:r>
            <a:r>
              <a:rPr lang="uk-UA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проходит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сказав, що наступного разу коли відчує нестримний потік емоцій, 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глянув на перстень, і йому стане краще. Цар зрадів філософському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подарунку, і скоро настав день, 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 прочитавши надпис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проходит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 не зміг заспокоїтись.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Правитель зняв перстень і вже хотів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його викинути, але на іншій стороні</a:t>
            </a:r>
          </a:p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перстня побачив ще один надпис: </a:t>
            </a:r>
          </a:p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 это тоже пройдёт».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28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00" y="764704"/>
            <a:ext cx="9170909" cy="55092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 було в світі царя, багатшого за Соломона.</a:t>
            </a:r>
          </a:p>
          <a:p>
            <a:pPr algn="ctr"/>
            <a:r>
              <a:rPr lang="uk-UA" sz="32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Двір царя вражав небувалою </a:t>
            </a:r>
            <a:r>
              <a:rPr lang="uk-UA" sz="3200" b="1" cap="none" spc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розкішю</a:t>
            </a:r>
            <a:r>
              <a:rPr lang="uk-UA" sz="32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сходинках трону ізраїльського царя посідали 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12 золотих левів і 12 золотих орлів. 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Коли цар піднімався на трон, леви за допомогою 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механічних пристроїв простягали лапи, щоб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Соломон міг на них спертися. 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 трон переміщався за б</a:t>
            </a:r>
            <a:r>
              <a:rPr lang="uk-UA" sz="32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ажанням царя. 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Коли Соломон, піднімався на трон і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досягав останньої сходинки, орли піднімали його</a:t>
            </a:r>
          </a:p>
          <a:p>
            <a:pPr algn="ctr"/>
            <a:r>
              <a:rPr lang="uk-UA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і опускали на крісло.</a:t>
            </a:r>
            <a:endParaRPr lang="ru-RU" sz="32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473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65"/>
          <a:stretch/>
        </p:blipFill>
        <p:spPr>
          <a:xfrm>
            <a:off x="203515" y="188640"/>
            <a:ext cx="8736970" cy="650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1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742</Words>
  <Application>Microsoft Office PowerPoint</Application>
  <PresentationFormat>Экран (4:3)</PresentationFormat>
  <Paragraphs>93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Urist</dc:creator>
  <cp:lastModifiedBy>Urist</cp:lastModifiedBy>
  <cp:revision>34</cp:revision>
  <dcterms:created xsi:type="dcterms:W3CDTF">2017-09-25T10:06:26Z</dcterms:created>
  <dcterms:modified xsi:type="dcterms:W3CDTF">2017-09-26T12:07:37Z</dcterms:modified>
</cp:coreProperties>
</file>