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9" r:id="rId8"/>
    <p:sldId id="279" r:id="rId9"/>
    <p:sldId id="276" r:id="rId10"/>
    <p:sldId id="262" r:id="rId11"/>
    <p:sldId id="277" r:id="rId12"/>
    <p:sldId id="272" r:id="rId13"/>
    <p:sldId id="278" r:id="rId14"/>
    <p:sldId id="281" r:id="rId15"/>
    <p:sldId id="273" r:id="rId16"/>
    <p:sldId id="263" r:id="rId17"/>
    <p:sldId id="264" r:id="rId18"/>
    <p:sldId id="265" r:id="rId19"/>
    <p:sldId id="266" r:id="rId20"/>
    <p:sldId id="267" r:id="rId21"/>
    <p:sldId id="270" r:id="rId22"/>
    <p:sldId id="268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err="1" smtClean="0"/>
              <a:t>Античн</a:t>
            </a:r>
            <a:r>
              <a:rPr lang="uk-UA" sz="4000" dirty="0" err="1" smtClean="0"/>
              <a:t>ість</a:t>
            </a:r>
            <a:r>
              <a:rPr lang="uk-UA" sz="4000" dirty="0" smtClean="0"/>
              <a:t> </a:t>
            </a:r>
            <a:br>
              <a:rPr lang="uk-UA" sz="4000" dirty="0" smtClean="0"/>
            </a:br>
            <a:r>
              <a:rPr lang="uk-UA" sz="4000" dirty="0" smtClean="0">
                <a:solidFill>
                  <a:schemeClr val="tx1"/>
                </a:solidFill>
              </a:rPr>
              <a:t>(І тис. до н.е. – </a:t>
            </a:r>
            <a:r>
              <a:rPr lang="en-US" sz="4000" dirty="0" smtClean="0">
                <a:solidFill>
                  <a:schemeClr val="tx1"/>
                </a:solidFill>
              </a:rPr>
              <a:t>V</a:t>
            </a:r>
            <a:r>
              <a:rPr lang="uk-UA" sz="4000" dirty="0" err="1" smtClean="0">
                <a:solidFill>
                  <a:schemeClr val="tx1"/>
                </a:solidFill>
              </a:rPr>
              <a:t>ст.н.е</a:t>
            </a:r>
            <a:r>
              <a:rPr lang="uk-UA" sz="4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868863"/>
            <a:ext cx="4105275" cy="1728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uk-UA" sz="66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8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8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800" smtClean="0"/>
          </a:p>
        </p:txBody>
      </p:sp>
      <p:pic>
        <p:nvPicPr>
          <p:cNvPr id="3076" name="Picture 5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068638"/>
            <a:ext cx="3455987" cy="1889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7" name="Picture 6" descr="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000375"/>
            <a:ext cx="3240087" cy="1871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611188" y="1773238"/>
            <a:ext cx="3527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2800" b="1">
                <a:solidFill>
                  <a:schemeClr val="hlink"/>
                </a:solidFill>
              </a:rPr>
              <a:t>Література Стародавньої Греції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787900" y="1773238"/>
            <a:ext cx="3744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2800" b="1">
                <a:solidFill>
                  <a:schemeClr val="hlink"/>
                </a:solidFill>
              </a:rPr>
              <a:t>Література Стародавнього Риму</a:t>
            </a:r>
            <a:r>
              <a:rPr lang="uk-UA" sz="2800" b="1"/>
              <a:t> </a:t>
            </a:r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 flipH="1">
            <a:off x="3563938" y="1484313"/>
            <a:ext cx="8636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4859338" y="1484313"/>
            <a:ext cx="7191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5219700" y="4427538"/>
            <a:ext cx="34559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uk-UA" sz="2000" b="1"/>
          </a:p>
          <a:p>
            <a:pPr eaLnBrk="1" hangingPunct="1">
              <a:spcBef>
                <a:spcPct val="50000"/>
              </a:spcBef>
            </a:pPr>
            <a:endParaRPr lang="uk-UA" sz="2000" b="1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23850" y="5157788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“Дивних</a:t>
            </a:r>
            <a:r>
              <a:rPr lang="uk-UA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багато у світі див, найдивніше з них – людина…” </a:t>
            </a:r>
            <a:r>
              <a:rPr lang="uk-UA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Софокл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dirty="0" smtClean="0"/>
              <a:t>Підготувала:</a:t>
            </a:r>
          </a:p>
          <a:p>
            <a:pPr>
              <a:buNone/>
            </a:pPr>
            <a:r>
              <a:rPr lang="uk-UA" dirty="0" smtClean="0"/>
              <a:t>учитель БЗШ І-ІІІ ст. №15</a:t>
            </a:r>
          </a:p>
          <a:p>
            <a:pPr>
              <a:buNone/>
            </a:pPr>
            <a:r>
              <a:rPr lang="uk-UA" dirty="0" smtClean="0"/>
              <a:t>Кушніренко С. М.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6659563" cy="1628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smtClean="0"/>
              <a:t>Гомер </a:t>
            </a:r>
            <a:r>
              <a:rPr lang="en-US" sz="4000" smtClean="0"/>
              <a:t>–</a:t>
            </a:r>
            <a:r>
              <a:rPr lang="uk-UA" sz="4000" smtClean="0"/>
              <a:t> основоположник європейської літератури, </a:t>
            </a:r>
            <a:r>
              <a:rPr lang="ru-RU" sz="4000" smtClean="0"/>
              <a:t>а</a:t>
            </a:r>
            <a:r>
              <a:rPr lang="uk-UA" sz="4000" smtClean="0"/>
              <a:t>втор епічних поем “Іліада” та “Одіссея”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9388" y="3141663"/>
            <a:ext cx="3043237" cy="2684462"/>
            <a:chOff x="295" y="1389"/>
            <a:chExt cx="1917" cy="1691"/>
          </a:xfrm>
        </p:grpSpPr>
        <p:pic>
          <p:nvPicPr>
            <p:cNvPr id="8199" name="Picture 5" descr="2"/>
            <p:cNvPicPr>
              <a:picLocks noChangeAspect="1" noChangeArrowheads="1"/>
            </p:cNvPicPr>
            <p:nvPr/>
          </p:nvPicPr>
          <p:blipFill>
            <a:blip r:embed="rId2"/>
            <a:srcRect l="4565" b="4448"/>
            <a:stretch>
              <a:fillRect/>
            </a:stretch>
          </p:blipFill>
          <p:spPr bwMode="auto">
            <a:xfrm>
              <a:off x="296" y="1389"/>
              <a:ext cx="1916" cy="12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200" name="Text Box 6"/>
            <p:cNvSpPr txBox="1">
              <a:spLocks noChangeArrowheads="1"/>
            </p:cNvSpPr>
            <p:nvPr/>
          </p:nvSpPr>
          <p:spPr bwMode="auto">
            <a:xfrm>
              <a:off x="295" y="2659"/>
              <a:ext cx="181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10000"/>
                </a:spcBef>
              </a:pPr>
              <a:r>
                <a:rPr lang="uk-UA" b="1"/>
                <a:t>Розпис на грецькій вазі 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uk-UA" b="1"/>
                <a:t>за мотивами “Одіссеї”</a:t>
              </a:r>
            </a:p>
          </p:txBody>
        </p:sp>
      </p:grp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3419475" y="2924175"/>
            <a:ext cx="57245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sz="2800" b="1" u="sng">
                <a:solidFill>
                  <a:schemeClr val="hlink"/>
                </a:solidFill>
              </a:rPr>
              <a:t>Особливості гомерівського епосу: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800" b="1">
                <a:solidFill>
                  <a:schemeClr val="hlink"/>
                </a:solidFill>
              </a:rPr>
              <a:t>Дві основи – міфологічна й історична.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800" b="1">
                <a:solidFill>
                  <a:schemeClr val="hlink"/>
                </a:solidFill>
              </a:rPr>
              <a:t>Поетичний розмір – гекзаметр.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800" b="1">
                <a:solidFill>
                  <a:schemeClr val="hlink"/>
                </a:solidFill>
              </a:rPr>
              <a:t>Детальний опис  - “гомерівський каталог”.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800" b="1">
                <a:solidFill>
                  <a:schemeClr val="hlink"/>
                </a:solidFill>
              </a:rPr>
              <a:t>“Епічний об</a:t>
            </a:r>
            <a:r>
              <a:rPr lang="en-US" sz="2800" b="1">
                <a:solidFill>
                  <a:schemeClr val="hlink"/>
                </a:solidFill>
              </a:rPr>
              <a:t>’</a:t>
            </a:r>
            <a:r>
              <a:rPr lang="uk-UA" sz="2800" b="1">
                <a:solidFill>
                  <a:schemeClr val="hlink"/>
                </a:solidFill>
              </a:rPr>
              <a:t>єктивізм”.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z="2800" b="1">
                <a:solidFill>
                  <a:schemeClr val="hlink"/>
                </a:solidFill>
              </a:rPr>
              <a:t>Гуманістичний пафос.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6516688" y="2565400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ІІІ ст. до н.е.</a:t>
            </a:r>
          </a:p>
        </p:txBody>
      </p:sp>
      <p:pic>
        <p:nvPicPr>
          <p:cNvPr id="8198" name="Picture 11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88913"/>
            <a:ext cx="1722438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156" y="1600200"/>
            <a:ext cx="6535687" cy="4525963"/>
          </a:xfrm>
        </p:spPr>
      </p:pic>
      <p:pic>
        <p:nvPicPr>
          <p:cNvPr id="5" name="Рисунок 4" descr="slide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10305738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52673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smtClean="0"/>
              <a:t>Тіртей</a:t>
            </a:r>
            <a:r>
              <a:rPr lang="en-US" sz="4000" smtClean="0"/>
              <a:t> </a:t>
            </a:r>
            <a:r>
              <a:rPr lang="uk-UA" sz="4000" smtClean="0"/>
              <a:t>– поет, який оспівував перемоги</a:t>
            </a:r>
            <a:r>
              <a:rPr lang="uk-UA" sz="4000" smtClean="0">
                <a:solidFill>
                  <a:schemeClr val="tx1"/>
                </a:solidFill>
              </a:rPr>
              <a:t/>
            </a:r>
            <a:br>
              <a:rPr lang="uk-UA" sz="4000" smtClean="0">
                <a:solidFill>
                  <a:schemeClr val="tx1"/>
                </a:solidFill>
              </a:rPr>
            </a:br>
            <a:endParaRPr lang="uk-UA" sz="4000" smtClean="0">
              <a:solidFill>
                <a:schemeClr val="tx1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41663"/>
            <a:ext cx="8964613" cy="4386262"/>
          </a:xfrm>
        </p:spPr>
        <p:txBody>
          <a:bodyPr/>
          <a:lstStyle/>
          <a:p>
            <a:pPr eaLnBrk="1" hangingPunct="1">
              <a:defRPr/>
            </a:pPr>
            <a:r>
              <a:rPr lang="uk-UA" b="1" smtClean="0">
                <a:solidFill>
                  <a:schemeClr val="hlink"/>
                </a:solidFill>
              </a:rPr>
              <a:t>Вірші Тіртея про стійкість у бою, про необхідність боронити батьківщину; про те, що краще полягти в битві за свій народ, ніж шукати </a:t>
            </a:r>
            <a:r>
              <a:rPr lang="ru-RU" b="1" smtClean="0">
                <a:solidFill>
                  <a:schemeClr val="hlink"/>
                </a:solidFill>
              </a:rPr>
              <a:t>притулок у далеких краях.</a:t>
            </a:r>
          </a:p>
          <a:p>
            <a:pPr eaLnBrk="1" hangingPunct="1">
              <a:defRPr/>
            </a:pPr>
            <a:r>
              <a:rPr lang="ru-RU" b="1" smtClean="0">
                <a:solidFill>
                  <a:schemeClr val="hlink"/>
                </a:solidFill>
              </a:rPr>
              <a:t>Поезії </a:t>
            </a:r>
            <a:r>
              <a:rPr lang="uk-UA" b="1" smtClean="0">
                <a:solidFill>
                  <a:schemeClr val="hlink"/>
                </a:solidFill>
              </a:rPr>
              <a:t>Тіртея зміцнювали бойовий дух воїнів, сповнювали відвагою серця спартанців</a:t>
            </a:r>
            <a:r>
              <a:rPr lang="uk-UA" b="1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71294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uk-UA" sz="2400" b="1" i="1"/>
              <a:t>Добре вмирати тому, хто, боронячи рідну країну,</a:t>
            </a:r>
          </a:p>
          <a:p>
            <a:pPr eaLnBrk="1" hangingPunct="1">
              <a:spcBef>
                <a:spcPct val="10000"/>
              </a:spcBef>
            </a:pPr>
            <a:r>
              <a:rPr lang="uk-UA" sz="2400" b="1" i="1"/>
              <a:t>Поміж хоробрих бійців падає в перших рядах</a:t>
            </a:r>
            <a:r>
              <a:rPr lang="uk-UA" sz="2400" i="1"/>
              <a:t>.</a:t>
            </a:r>
          </a:p>
          <a:p>
            <a:pPr eaLnBrk="1" hangingPunct="1">
              <a:spcBef>
                <a:spcPct val="10000"/>
              </a:spcBef>
            </a:pPr>
            <a:r>
              <a:rPr lang="uk-UA" sz="2000" b="1"/>
              <a:t>                                                                              </a:t>
            </a:r>
            <a:r>
              <a:rPr lang="uk-UA" sz="2400" b="1"/>
              <a:t>Тіртей</a:t>
            </a:r>
          </a:p>
        </p:txBody>
      </p:sp>
      <p:pic>
        <p:nvPicPr>
          <p:cNvPr id="9221" name="Picture 6" descr="4"/>
          <p:cNvPicPr>
            <a:picLocks noChangeAspect="1" noChangeArrowheads="1"/>
          </p:cNvPicPr>
          <p:nvPr/>
        </p:nvPicPr>
        <p:blipFill>
          <a:blip r:embed="rId2"/>
          <a:srcRect r="7681" b="3242"/>
          <a:stretch>
            <a:fillRect/>
          </a:stretch>
        </p:blipFill>
        <p:spPr bwMode="auto">
          <a:xfrm>
            <a:off x="7092950" y="476250"/>
            <a:ext cx="1512888" cy="2230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6443663" y="2781300"/>
            <a:ext cx="2700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uk-UA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серед.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uk-UA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ІІ ст.до н.е.)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0438" y="333375"/>
            <a:ext cx="691356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smtClean="0"/>
              <a:t>Сапфо -  </a:t>
            </a:r>
            <a:br>
              <a:rPr lang="uk-UA" sz="4000" smtClean="0"/>
            </a:br>
            <a:r>
              <a:rPr lang="uk-UA" sz="4000" smtClean="0"/>
              <a:t> співачка любовних почуттів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89363"/>
            <a:ext cx="9144000" cy="3284537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smtClean="0">
                <a:solidFill>
                  <a:schemeClr val="hlink"/>
                </a:solidFill>
              </a:rPr>
              <a:t>Сапфо – перша геніальна жінка, яка лишила світові плоди свого розуму і творчості.  </a:t>
            </a:r>
          </a:p>
          <a:p>
            <a:pPr eaLnBrk="1" hangingPunct="1">
              <a:defRPr/>
            </a:pPr>
            <a:r>
              <a:rPr lang="uk-UA" sz="2800" b="1" smtClean="0">
                <a:solidFill>
                  <a:schemeClr val="hlink"/>
                </a:solidFill>
              </a:rPr>
              <a:t>Вона досягла неймовірної майстерності у відтворенні найтонших душевних порухів людини.</a:t>
            </a:r>
          </a:p>
          <a:p>
            <a:pPr eaLnBrk="1" hangingPunct="1">
              <a:defRPr/>
            </a:pPr>
            <a:r>
              <a:rPr lang="uk-UA" sz="2800" b="1" smtClean="0">
                <a:solidFill>
                  <a:schemeClr val="hlink"/>
                </a:solidFill>
              </a:rPr>
              <a:t>Профіль Сапфо чеканили на монетах, а Платон називав її “десятою музою”.</a:t>
            </a:r>
            <a:r>
              <a:rPr lang="uk-UA" sz="2800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580063" y="1628775"/>
            <a:ext cx="280828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uk-UA" sz="2400" b="1" i="1"/>
              <a:t>Жереб мені </a:t>
            </a:r>
          </a:p>
          <a:p>
            <a:pPr eaLnBrk="1" hangingPunct="1">
              <a:spcBef>
                <a:spcPct val="10000"/>
              </a:spcBef>
            </a:pPr>
            <a:r>
              <a:rPr lang="uk-UA" sz="2400" b="1" i="1"/>
              <a:t>випав такий:</a:t>
            </a:r>
          </a:p>
          <a:p>
            <a:pPr eaLnBrk="1" hangingPunct="1">
              <a:spcBef>
                <a:spcPct val="10000"/>
              </a:spcBef>
            </a:pPr>
            <a:r>
              <a:rPr lang="uk-UA" sz="2400" b="1" i="1"/>
              <a:t>Серцем палким</a:t>
            </a:r>
          </a:p>
          <a:p>
            <a:pPr eaLnBrk="1" hangingPunct="1">
              <a:spcBef>
                <a:spcPct val="10000"/>
              </a:spcBef>
            </a:pPr>
            <a:r>
              <a:rPr lang="uk-UA" sz="2400" b="1" i="1"/>
              <a:t>Любити…</a:t>
            </a:r>
          </a:p>
          <a:p>
            <a:pPr eaLnBrk="1" hangingPunct="1">
              <a:spcBef>
                <a:spcPct val="10000"/>
              </a:spcBef>
            </a:pPr>
            <a:r>
              <a:rPr lang="uk-UA" sz="2400" b="1" i="1"/>
              <a:t>              </a:t>
            </a:r>
            <a:r>
              <a:rPr lang="uk-UA" sz="2400" b="1"/>
              <a:t>Сапфо</a:t>
            </a:r>
          </a:p>
        </p:txBody>
      </p:sp>
      <p:pic>
        <p:nvPicPr>
          <p:cNvPr id="10245" name="Picture 6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1890713" cy="252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0" y="2924175"/>
            <a:ext cx="34559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sz="2400" b="1"/>
              <a:t>(</a:t>
            </a:r>
            <a:r>
              <a:rPr lang="en-US" sz="2400" b="1"/>
              <a:t>V</a:t>
            </a:r>
            <a:r>
              <a:rPr lang="uk-UA" sz="2400" b="1"/>
              <a:t>ІІ – </a:t>
            </a:r>
            <a:r>
              <a:rPr lang="en-US" sz="2400" b="1"/>
              <a:t>V</a:t>
            </a:r>
            <a:r>
              <a:rPr lang="uk-UA" sz="2400" b="1"/>
              <a:t>І ст. до н.е)</a:t>
            </a:r>
            <a:r>
              <a:rPr lang="uk-UA" b="1"/>
              <a:t/>
            </a:r>
            <a:br>
              <a:rPr lang="uk-UA" b="1"/>
            </a:br>
            <a:endParaRPr lang="uk-U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844675"/>
            <a:ext cx="2108200" cy="2592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277813"/>
            <a:ext cx="598646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 Есх</a:t>
            </a:r>
            <a:r>
              <a:rPr lang="uk-UA" sz="4000" smtClean="0"/>
              <a:t>іл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uk-UA" sz="4000" smtClean="0"/>
              <a:t>– “батько трагедії”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51250"/>
            <a:ext cx="6084888" cy="3206750"/>
          </a:xfrm>
        </p:spPr>
        <p:txBody>
          <a:bodyPr/>
          <a:lstStyle/>
          <a:p>
            <a:pPr eaLnBrk="1" hangingPunct="1">
              <a:defRPr/>
            </a:pPr>
            <a:r>
              <a:rPr lang="uk-UA" b="1" smtClean="0">
                <a:solidFill>
                  <a:schemeClr val="hlink"/>
                </a:solidFill>
              </a:rPr>
              <a:t>Автор 20 сатиричних драм і 70 трагедій (до нас дійшло 7).</a:t>
            </a:r>
            <a:r>
              <a:rPr lang="uk-UA" smtClean="0"/>
              <a:t> </a:t>
            </a:r>
            <a:r>
              <a:rPr lang="uk-UA" b="1" smtClean="0">
                <a:solidFill>
                  <a:schemeClr val="hlink"/>
                </a:solidFill>
              </a:rPr>
              <a:t>Найвідоміший твір</a:t>
            </a:r>
            <a:r>
              <a:rPr lang="uk-UA" smtClean="0">
                <a:solidFill>
                  <a:schemeClr val="hlink"/>
                </a:solidFill>
              </a:rPr>
              <a:t> - </a:t>
            </a:r>
            <a:r>
              <a:rPr lang="uk-UA" b="1" smtClean="0">
                <a:solidFill>
                  <a:schemeClr val="hlink"/>
                </a:solidFill>
              </a:rPr>
              <a:t>трилогія “Прометей вогненосець”, “Прометей закутий”, “Звільнений Прометей”.</a:t>
            </a:r>
            <a:endParaRPr lang="ru-RU" b="1" smtClean="0">
              <a:solidFill>
                <a:schemeClr val="hlink"/>
              </a:solidFill>
            </a:endParaRPr>
          </a:p>
        </p:txBody>
      </p:sp>
      <p:pic>
        <p:nvPicPr>
          <p:cNvPr id="11269" name="Picture 4" descr="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765300" cy="23764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179388" y="2852738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(бл.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525 – 456 рр.до н.е.)</a:t>
            </a:r>
          </a:p>
        </p:txBody>
      </p:sp>
      <p:pic>
        <p:nvPicPr>
          <p:cNvPr id="11271" name="Picture 8" descr="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844675"/>
            <a:ext cx="2759075" cy="4581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65881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smtClean="0"/>
              <a:t>Ключові постаті давньо</a:t>
            </a:r>
            <a:r>
              <a:rPr lang="ru-RU" sz="4000" smtClean="0"/>
              <a:t>римсько</a:t>
            </a:r>
            <a:r>
              <a:rPr lang="uk-UA" sz="4000" smtClean="0"/>
              <a:t>ї літератури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327275"/>
            <a:ext cx="5184775" cy="398145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chemeClr val="hlink"/>
                </a:solidFill>
                <a:effectLst/>
              </a:rPr>
              <a:t>Плавт (бл. 250-184 до н.е)</a:t>
            </a:r>
          </a:p>
          <a:p>
            <a:pPr eaLnBrk="1" hangingPunct="1"/>
            <a:r>
              <a:rPr lang="uk-UA" b="1" smtClean="0">
                <a:solidFill>
                  <a:schemeClr val="hlink"/>
                </a:solidFill>
                <a:effectLst/>
              </a:rPr>
              <a:t>Катулл (84-54 до н.е)</a:t>
            </a:r>
          </a:p>
          <a:p>
            <a:pPr eaLnBrk="1" hangingPunct="1"/>
            <a:r>
              <a:rPr lang="uk-UA" b="1" smtClean="0">
                <a:solidFill>
                  <a:schemeClr val="hlink"/>
                </a:solidFill>
                <a:effectLst/>
              </a:rPr>
              <a:t>Вергілій (70-19 до н.е)</a:t>
            </a:r>
          </a:p>
          <a:p>
            <a:pPr eaLnBrk="1" hangingPunct="1"/>
            <a:r>
              <a:rPr lang="uk-UA" b="1" smtClean="0">
                <a:solidFill>
                  <a:schemeClr val="hlink"/>
                </a:solidFill>
                <a:effectLst/>
              </a:rPr>
              <a:t>Горацій (65-8 до н.е)</a:t>
            </a:r>
          </a:p>
          <a:p>
            <a:pPr eaLnBrk="1" hangingPunct="1"/>
            <a:r>
              <a:rPr lang="uk-UA" b="1" smtClean="0">
                <a:solidFill>
                  <a:schemeClr val="hlink"/>
                </a:solidFill>
                <a:effectLst/>
              </a:rPr>
              <a:t>Овідій (43 до н.е – 17 н.е)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35600" y="4146550"/>
            <a:ext cx="3492500" cy="2692400"/>
            <a:chOff x="3379" y="2251"/>
            <a:chExt cx="2245" cy="1841"/>
          </a:xfrm>
        </p:grpSpPr>
        <p:pic>
          <p:nvPicPr>
            <p:cNvPr id="12296" name="Picture 5" descr="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79" y="2251"/>
              <a:ext cx="2245" cy="13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297" name="Text Box 6"/>
            <p:cNvSpPr txBox="1">
              <a:spLocks noChangeArrowheads="1"/>
            </p:cNvSpPr>
            <p:nvPr/>
          </p:nvSpPr>
          <p:spPr bwMode="auto">
            <a:xfrm>
              <a:off x="3515" y="3612"/>
              <a:ext cx="2087" cy="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2000" b="1"/>
                <a:t>Верг</a:t>
              </a:r>
              <a:r>
                <a:rPr lang="uk-UA" sz="2000" b="1"/>
                <a:t>ілій. Мініатюра із рукопису </a:t>
              </a:r>
              <a:r>
                <a:rPr lang="en-US" sz="2000" b="1"/>
                <a:t>V</a:t>
              </a:r>
              <a:r>
                <a:rPr lang="uk-UA" sz="2000" b="1"/>
                <a:t>-</a:t>
              </a:r>
              <a:r>
                <a:rPr lang="en-US" sz="2000" b="1"/>
                <a:t>V</a:t>
              </a:r>
              <a:r>
                <a:rPr lang="uk-UA" sz="2000" b="1"/>
                <a:t>І ст. Італія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156325" y="188913"/>
            <a:ext cx="2808288" cy="3797300"/>
            <a:chOff x="3878" y="119"/>
            <a:chExt cx="1769" cy="2392"/>
          </a:xfrm>
        </p:grpSpPr>
        <p:pic>
          <p:nvPicPr>
            <p:cNvPr id="12294" name="Picture 7" descr="5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6" y="119"/>
              <a:ext cx="1101" cy="18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295" name="Text Box 9"/>
            <p:cNvSpPr txBox="1">
              <a:spLocks noChangeArrowheads="1"/>
            </p:cNvSpPr>
            <p:nvPr/>
          </p:nvSpPr>
          <p:spPr bwMode="auto">
            <a:xfrm>
              <a:off x="3878" y="2069"/>
              <a:ext cx="176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uk-UA" sz="2000" b="1"/>
                <a:t>Гравюра Х</a:t>
              </a:r>
              <a:r>
                <a:rPr lang="en-US" sz="2000" b="1"/>
                <a:t>V</a:t>
              </a:r>
              <a:r>
                <a:rPr lang="uk-UA" sz="2000" b="1"/>
                <a:t>ІІІ ст. із зображенням Горація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ogycvatska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0098" y="0"/>
            <a:ext cx="10470889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77813"/>
            <a:ext cx="63468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smtClean="0"/>
              <a:t>Публій	Вергілій Марон - </a:t>
            </a:r>
            <a:br>
              <a:rPr lang="uk-UA" sz="4000" smtClean="0"/>
            </a:br>
            <a:r>
              <a:rPr lang="uk-UA" sz="4000" smtClean="0"/>
              <a:t> “римський Гомер”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3068638"/>
            <a:ext cx="6804025" cy="3789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smtClean="0">
                <a:solidFill>
                  <a:schemeClr val="hlink"/>
                </a:solidFill>
              </a:rPr>
              <a:t>Уславив своє ім</a:t>
            </a:r>
            <a:r>
              <a:rPr lang="en-US" sz="2800" b="1" smtClean="0">
                <a:solidFill>
                  <a:schemeClr val="hlink"/>
                </a:solidFill>
              </a:rPr>
              <a:t>’</a:t>
            </a:r>
            <a:r>
              <a:rPr lang="uk-UA" sz="2800" b="1" smtClean="0">
                <a:solidFill>
                  <a:schemeClr val="hlink"/>
                </a:solidFill>
              </a:rPr>
              <a:t>я такими творами: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800" b="1" smtClean="0">
                <a:solidFill>
                  <a:schemeClr val="hlink"/>
                </a:solidFill>
              </a:rPr>
              <a:t>“Буколіки” – поема про римську землю, “великую матір врожаїв”, її трудівників, пастухів.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800" b="1" smtClean="0">
                <a:solidFill>
                  <a:schemeClr val="hlink"/>
                </a:solidFill>
              </a:rPr>
              <a:t>“Георгіки”  - поема про важку роботу землеробів.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800" b="1" smtClean="0">
                <a:solidFill>
                  <a:schemeClr val="hlink"/>
                </a:solidFill>
              </a:rPr>
              <a:t>“Енеїда” – національний героїчний епос, у якому Вергілій уславив Римську державу. 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sz="2800" b="1" smtClean="0">
              <a:solidFill>
                <a:schemeClr val="hlink"/>
              </a:solidFill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843213" y="1628775"/>
            <a:ext cx="5832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uk-UA" sz="2400" b="1" i="1"/>
              <a:t>Звеличив кий, і плуг, і мідяний шолом,</a:t>
            </a:r>
          </a:p>
          <a:p>
            <a:pPr eaLnBrk="1" hangingPunct="1">
              <a:spcBef>
                <a:spcPct val="10000"/>
              </a:spcBef>
            </a:pPr>
            <a:r>
              <a:rPr lang="uk-UA" sz="2400" b="1" i="1"/>
              <a:t>І знявся до вершин нечуваної слави.</a:t>
            </a:r>
          </a:p>
          <a:p>
            <a:pPr eaLnBrk="1" hangingPunct="1">
              <a:spcBef>
                <a:spcPct val="10000"/>
              </a:spcBef>
            </a:pPr>
            <a:r>
              <a:rPr lang="uk-UA" sz="2000" b="1">
                <a:solidFill>
                  <a:schemeClr val="tx2"/>
                </a:solidFill>
              </a:rPr>
              <a:t>                                            </a:t>
            </a:r>
            <a:r>
              <a:rPr lang="uk-UA" sz="2400" b="1"/>
              <a:t>М.Зеров. “Вергілій”</a:t>
            </a:r>
          </a:p>
        </p:txBody>
      </p:sp>
      <p:pic>
        <p:nvPicPr>
          <p:cNvPr id="13317" name="Picture 7" descr="Букол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068638"/>
            <a:ext cx="1219200" cy="1663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388" y="333375"/>
            <a:ext cx="2376487" cy="2328863"/>
            <a:chOff x="113" y="210"/>
            <a:chExt cx="1497" cy="1467"/>
          </a:xfrm>
        </p:grpSpPr>
        <p:sp>
          <p:nvSpPr>
            <p:cNvPr id="104454" name="Text Box 6"/>
            <p:cNvSpPr txBox="1">
              <a:spLocks noChangeArrowheads="1"/>
            </p:cNvSpPr>
            <p:nvPr/>
          </p:nvSpPr>
          <p:spPr bwMode="auto">
            <a:xfrm>
              <a:off x="113" y="1389"/>
              <a:ext cx="14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uk-UA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70-19 рр.до н.е.</a:t>
              </a:r>
            </a:p>
          </p:txBody>
        </p:sp>
        <p:pic>
          <p:nvPicPr>
            <p:cNvPr id="13321" name="Picture 8" descr="Вергилий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210"/>
              <a:ext cx="1180" cy="11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3319" name="Picture 9" descr="енеи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013325"/>
            <a:ext cx="1944687" cy="17764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6594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9152135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Значення епохи античності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1628775"/>
            <a:ext cx="6372225" cy="4530725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smtClean="0">
                <a:solidFill>
                  <a:schemeClr val="hlink"/>
                </a:solidFill>
              </a:rPr>
              <a:t>Найголовнішою заслугою літератури й культури як греків, так і римлян є увага до людини, її тіла, внутрішнього світу й місця у світі, що її оточує.</a:t>
            </a:r>
          </a:p>
          <a:p>
            <a:pPr eaLnBrk="1" hangingPunct="1">
              <a:defRPr/>
            </a:pPr>
            <a:r>
              <a:rPr lang="uk-UA" sz="2800" b="1" smtClean="0">
                <a:solidFill>
                  <a:schemeClr val="hlink"/>
                </a:solidFill>
              </a:rPr>
              <a:t>Антична література – одне з джерел європейського художнього письменства і культури людства.</a:t>
            </a:r>
          </a:p>
        </p:txBody>
      </p:sp>
      <p:pic>
        <p:nvPicPr>
          <p:cNvPr id="14340" name="Picture 6" descr="55"/>
          <p:cNvPicPr>
            <a:picLocks noChangeAspect="1" noChangeArrowheads="1"/>
          </p:cNvPicPr>
          <p:nvPr/>
        </p:nvPicPr>
        <p:blipFill>
          <a:blip r:embed="rId2"/>
          <a:srcRect l="63965" t="21553" r="7182" b="48782"/>
          <a:stretch>
            <a:fillRect/>
          </a:stretch>
        </p:blipFill>
        <p:spPr bwMode="auto">
          <a:xfrm>
            <a:off x="684213" y="4221163"/>
            <a:ext cx="1603375" cy="2276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1" name="Picture 7" descr="_img15_bmp_zoom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557338"/>
            <a:ext cx="1587500" cy="2147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Підготувати повідомлення про життя і творчість </a:t>
            </a:r>
            <a:r>
              <a:rPr lang="uk-UA" dirty="0" err="1" smtClean="0"/>
              <a:t>Тіртея</a:t>
            </a:r>
            <a:r>
              <a:rPr lang="uk-UA" dirty="0" smtClean="0"/>
              <a:t> та Сапфо;</a:t>
            </a:r>
          </a:p>
          <a:p>
            <a:r>
              <a:rPr lang="uk-UA" dirty="0" smtClean="0"/>
              <a:t>Вивчити напам’ять вірш Сапфо ст.86 </a:t>
            </a:r>
            <a:r>
              <a:rPr lang="uk-UA" dirty="0" err="1" smtClean="0"/>
              <a:t>“Барвношатна</a:t>
            </a:r>
            <a:r>
              <a:rPr lang="uk-UA" dirty="0" smtClean="0"/>
              <a:t> владарко, </a:t>
            </a:r>
            <a:r>
              <a:rPr lang="uk-UA" dirty="0" err="1" smtClean="0"/>
              <a:t>Афродіто”</a:t>
            </a:r>
            <a:r>
              <a:rPr lang="uk-UA" dirty="0" smtClean="0"/>
              <a:t>, уривок з елегії </a:t>
            </a:r>
            <a:r>
              <a:rPr lang="uk-UA" dirty="0" err="1" smtClean="0"/>
              <a:t>Тіртея</a:t>
            </a:r>
            <a:r>
              <a:rPr lang="uk-UA" dirty="0" smtClean="0"/>
              <a:t> </a:t>
            </a:r>
            <a:r>
              <a:rPr lang="uk-UA" dirty="0" err="1" smtClean="0"/>
              <a:t>“Добре</a:t>
            </a:r>
            <a:r>
              <a:rPr lang="uk-UA" dirty="0" smtClean="0"/>
              <a:t> вмирати </a:t>
            </a:r>
            <a:r>
              <a:rPr lang="uk-UA" dirty="0" err="1" smtClean="0"/>
              <a:t>тому”</a:t>
            </a:r>
            <a:r>
              <a:rPr lang="uk-UA" dirty="0" smtClean="0"/>
              <a:t> ст.83 (на вибір).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986463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dirty="0" smtClean="0"/>
              <a:t>Естетичні особливості</a:t>
            </a:r>
            <a:br>
              <a:rPr lang="uk-UA" sz="4000" dirty="0" smtClean="0"/>
            </a:br>
            <a:r>
              <a:rPr lang="uk-UA" sz="4000" dirty="0" smtClean="0"/>
              <a:t> античної літератури</a:t>
            </a:r>
            <a:endParaRPr lang="ru-RU" sz="4000" dirty="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8675688" cy="4608513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chemeClr val="hlink"/>
                </a:solidFill>
              </a:rPr>
              <a:t>Мистецтво античності побудоване на міфологічних сюжетах.</a:t>
            </a:r>
          </a:p>
          <a:p>
            <a:pPr eaLnBrk="1" hangingPunct="1">
              <a:defRPr/>
            </a:pPr>
            <a:r>
              <a:rPr lang="uk-UA" sz="2800" b="1" dirty="0" smtClean="0">
                <a:solidFill>
                  <a:schemeClr val="hlink"/>
                </a:solidFill>
              </a:rPr>
              <a:t>Література створювалася у віршованій формі. Гомер винайшов поетичний розмір – гекзаметр.</a:t>
            </a:r>
          </a:p>
          <a:p>
            <a:pPr eaLnBrk="1" hangingPunct="1">
              <a:defRPr/>
            </a:pPr>
            <a:r>
              <a:rPr lang="uk-UA" sz="2800" b="1" dirty="0" smtClean="0">
                <a:solidFill>
                  <a:schemeClr val="hlink"/>
                </a:solidFill>
              </a:rPr>
              <a:t>Література була тісно </a:t>
            </a:r>
            <a:r>
              <a:rPr lang="uk-UA" sz="2800" b="1" dirty="0" err="1" smtClean="0">
                <a:solidFill>
                  <a:schemeClr val="hlink"/>
                </a:solidFill>
              </a:rPr>
              <a:t>пов</a:t>
            </a:r>
            <a:r>
              <a:rPr lang="en-US" sz="2800" b="1" dirty="0" smtClean="0">
                <a:solidFill>
                  <a:schemeClr val="hlink"/>
                </a:solidFill>
              </a:rPr>
              <a:t>’</a:t>
            </a:r>
            <a:r>
              <a:rPr lang="uk-UA" sz="2800" b="1" dirty="0" err="1" smtClean="0">
                <a:solidFill>
                  <a:schemeClr val="hlink"/>
                </a:solidFill>
              </a:rPr>
              <a:t>язана</a:t>
            </a:r>
            <a:r>
              <a:rPr lang="uk-UA" sz="2800" b="1" dirty="0" smtClean="0">
                <a:solidFill>
                  <a:schemeClr val="hlink"/>
                </a:solidFill>
              </a:rPr>
              <a:t> з музикою. Рапсоди виконували епічні поеми мелодійним речитативом. Ліричні поезії були по суті піснями. Давньогрецька музика не дійшла до наших днів.</a:t>
            </a:r>
          </a:p>
          <a:p>
            <a:pPr eaLnBrk="1" hangingPunct="1">
              <a:defRPr/>
            </a:pPr>
            <a:endParaRPr lang="ru-RU" sz="2800" b="1" dirty="0" smtClean="0">
              <a:solidFill>
                <a:schemeClr val="hlink"/>
              </a:solidFill>
            </a:endParaRPr>
          </a:p>
        </p:txBody>
      </p:sp>
      <p:pic>
        <p:nvPicPr>
          <p:cNvPr id="4100" name="Picture 5" descr="Лира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60350"/>
            <a:ext cx="2411412" cy="2325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77813"/>
            <a:ext cx="66357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Ключов</a:t>
            </a:r>
            <a:r>
              <a:rPr lang="uk-UA" sz="4000" smtClean="0"/>
              <a:t>і слова </a:t>
            </a:r>
            <a:br>
              <a:rPr lang="uk-UA" sz="4000" smtClean="0"/>
            </a:br>
            <a:r>
              <a:rPr lang="uk-UA" sz="4000" smtClean="0"/>
              <a:t>до античної літератури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b="1" u="sng" smtClean="0"/>
              <a:t>Міфологія </a:t>
            </a:r>
            <a:r>
              <a:rPr lang="uk-UA" sz="2800" smtClean="0"/>
              <a:t>– </a:t>
            </a:r>
            <a:r>
              <a:rPr lang="uk-UA" sz="2800" b="1" smtClean="0">
                <a:solidFill>
                  <a:schemeClr val="hlink"/>
                </a:solidFill>
              </a:rPr>
              <a:t>сукупність міфів певного народу,  основа і важливе джерело багатьох сюжетів, тем, образів і мотивів античної літератури.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b="1" u="sng" smtClean="0"/>
              <a:t>Гекзаметр </a:t>
            </a:r>
            <a:r>
              <a:rPr lang="uk-UA" sz="2800" b="1" smtClean="0"/>
              <a:t>– </a:t>
            </a:r>
            <a:r>
              <a:rPr lang="uk-UA" sz="2800" b="1" smtClean="0">
                <a:solidFill>
                  <a:schemeClr val="hlink"/>
                </a:solidFill>
              </a:rPr>
              <a:t>поетичний розмір, який винайшов Гомер. Його називають шестимірником, бо в кожному довгому рядку є по шість наголошених складів.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b="1" u="sng" smtClean="0"/>
              <a:t>Рапсод</a:t>
            </a:r>
            <a:r>
              <a:rPr lang="en-US" sz="2800" b="1" u="sng" smtClean="0"/>
              <a:t> </a:t>
            </a:r>
            <a:r>
              <a:rPr lang="en-US" sz="2800" b="1" smtClean="0"/>
              <a:t>– </a:t>
            </a:r>
            <a:r>
              <a:rPr lang="uk-UA" sz="2800" b="1" smtClean="0">
                <a:solidFill>
                  <a:schemeClr val="hlink"/>
                </a:solidFill>
              </a:rPr>
              <a:t>співець-виконавець епічних поем у Стародавній Греції. Найуславленішим рапсодом був Гомер.</a:t>
            </a:r>
          </a:p>
        </p:txBody>
      </p:sp>
      <p:pic>
        <p:nvPicPr>
          <p:cNvPr id="5124" name="Picture 5" descr="Ми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017712" cy="1536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7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292600"/>
            <a:ext cx="4105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260350"/>
            <a:ext cx="62642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Ключов</a:t>
            </a:r>
            <a:r>
              <a:rPr lang="uk-UA" sz="4000" smtClean="0"/>
              <a:t>і слова </a:t>
            </a:r>
            <a:br>
              <a:rPr lang="uk-UA" sz="4000" smtClean="0"/>
            </a:br>
            <a:r>
              <a:rPr lang="uk-UA" sz="4000" smtClean="0"/>
              <a:t>до  античної літератури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6119812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600" b="1" u="sng" smtClean="0"/>
              <a:t>Театр</a:t>
            </a:r>
            <a:r>
              <a:rPr lang="uk-UA" sz="2600" smtClean="0"/>
              <a:t> – </a:t>
            </a:r>
            <a:r>
              <a:rPr lang="uk-UA" sz="2600" b="1" smtClean="0">
                <a:solidFill>
                  <a:schemeClr val="hlink"/>
                </a:solidFill>
              </a:rPr>
              <a:t>спеціально обладнене місце для демонстрації драматичних творів. Театр знаходився просто неба, він уміщував до 20-25 тис. глядачів.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600" b="1" u="sng" smtClean="0"/>
              <a:t>Трагедія (“пісня цапів”) </a:t>
            </a:r>
            <a:r>
              <a:rPr lang="uk-UA" sz="2600" smtClean="0"/>
              <a:t>– </a:t>
            </a:r>
            <a:r>
              <a:rPr lang="uk-UA" sz="2600" b="1" smtClean="0">
                <a:solidFill>
                  <a:schemeClr val="hlink"/>
                </a:solidFill>
              </a:rPr>
              <a:t>драматичний твір, у якому зображено гострі конфлікти, які найчастіше закінчуються загибеллю героїв. Вникла із святкового дійства, присвяченого Діонісу. Найбільшого піднесення трагедія зазнала в Афінах у </a:t>
            </a:r>
            <a:r>
              <a:rPr lang="en-US" sz="2600" b="1" smtClean="0">
                <a:solidFill>
                  <a:schemeClr val="hlink"/>
                </a:solidFill>
              </a:rPr>
              <a:t>V</a:t>
            </a:r>
            <a:r>
              <a:rPr lang="ru-RU" sz="2600" b="1" smtClean="0">
                <a:solidFill>
                  <a:schemeClr val="hlink"/>
                </a:solidFill>
              </a:rPr>
              <a:t> ст. до н.е.</a:t>
            </a:r>
            <a:endParaRPr lang="uk-UA" sz="2600" b="1" smtClean="0">
              <a:solidFill>
                <a:schemeClr val="hlink"/>
              </a:solidFill>
            </a:endParaRPr>
          </a:p>
        </p:txBody>
      </p:sp>
      <p:pic>
        <p:nvPicPr>
          <p:cNvPr id="6148" name="Picture 5" descr="Теа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2286000" cy="161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6" descr="Театр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060575"/>
            <a:ext cx="2411412" cy="1893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7" descr="Dionis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365625"/>
            <a:ext cx="2447925" cy="13985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smtClean="0"/>
              <a:t>Ключові постаті</a:t>
            </a:r>
            <a:br>
              <a:rPr lang="uk-UA" sz="4000" smtClean="0"/>
            </a:br>
            <a:r>
              <a:rPr lang="uk-UA" sz="4000" smtClean="0"/>
              <a:t> давньогрецької літератури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8580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uk-UA" sz="2800" b="1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sz="2800" b="1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sz="2000" smtClean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79388" y="1844675"/>
            <a:ext cx="2808287" cy="1728788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132138" y="1773238"/>
            <a:ext cx="2808287" cy="172878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6011863" y="1700213"/>
            <a:ext cx="2808287" cy="172878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8313" y="24209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95288" y="2420938"/>
            <a:ext cx="2447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3200" b="1"/>
              <a:t>Епос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348038" y="2420938"/>
            <a:ext cx="2303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3200" b="1"/>
              <a:t>Лірика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227763" y="2420938"/>
            <a:ext cx="2520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sz="3200" b="1"/>
              <a:t>Драматургія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1476375" y="3500438"/>
            <a:ext cx="1588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250825" y="4365625"/>
            <a:ext cx="27352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uk-UA" sz="2400" b="1">
                <a:solidFill>
                  <a:schemeClr val="tx2"/>
                </a:solidFill>
              </a:rPr>
              <a:t>Гомер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uk-UA" sz="2000" b="1"/>
              <a:t>(</a:t>
            </a:r>
            <a:r>
              <a:rPr lang="en-US" sz="2000" b="1"/>
              <a:t>V</a:t>
            </a:r>
            <a:r>
              <a:rPr lang="uk-UA" sz="2000" b="1"/>
              <a:t>ІІІ ст. до н.е)</a:t>
            </a:r>
          </a:p>
          <a:p>
            <a:pPr eaLnBrk="1" hangingPunct="1">
              <a:spcBef>
                <a:spcPct val="50000"/>
              </a:spcBef>
            </a:pPr>
            <a:endParaRPr lang="uk-UA" sz="2000" b="1"/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2843213" y="3662363"/>
            <a:ext cx="33845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sz="2400" b="1">
                <a:solidFill>
                  <a:schemeClr val="tx2"/>
                </a:solidFill>
              </a:rPr>
              <a:t>Тіртей </a:t>
            </a:r>
          </a:p>
          <a:p>
            <a:pPr algn="ctr" eaLnBrk="1" hangingPunct="1"/>
            <a:r>
              <a:rPr lang="uk-UA" sz="2000" b="1"/>
              <a:t>(</a:t>
            </a:r>
            <a:r>
              <a:rPr lang="en-US" sz="2000" b="1"/>
              <a:t>V</a:t>
            </a:r>
            <a:r>
              <a:rPr lang="uk-UA" sz="2000" b="1"/>
              <a:t>ІІ ст. до н.е.)</a:t>
            </a:r>
          </a:p>
          <a:p>
            <a:pPr algn="ctr" eaLnBrk="1" hangingPunct="1"/>
            <a:r>
              <a:rPr lang="uk-UA" sz="2400" b="1">
                <a:solidFill>
                  <a:schemeClr val="tx2"/>
                </a:solidFill>
              </a:rPr>
              <a:t>Архілох </a:t>
            </a:r>
          </a:p>
          <a:p>
            <a:pPr algn="ctr" eaLnBrk="1" hangingPunct="1"/>
            <a:r>
              <a:rPr lang="uk-UA" sz="2000" b="1"/>
              <a:t>(бл. 680 – 640 рр.до н.е.)</a:t>
            </a:r>
          </a:p>
          <a:p>
            <a:pPr algn="ctr" eaLnBrk="1" hangingPunct="1"/>
            <a:r>
              <a:rPr lang="uk-UA" sz="2400" b="1">
                <a:solidFill>
                  <a:schemeClr val="tx2"/>
                </a:solidFill>
              </a:rPr>
              <a:t>Сапфо </a:t>
            </a:r>
          </a:p>
          <a:p>
            <a:pPr algn="ctr" eaLnBrk="1" hangingPunct="1"/>
            <a:r>
              <a:rPr lang="uk-UA" sz="2000" b="1"/>
              <a:t>(</a:t>
            </a:r>
            <a:r>
              <a:rPr lang="en-US" sz="2000" b="1"/>
              <a:t>V</a:t>
            </a:r>
            <a:r>
              <a:rPr lang="uk-UA" sz="2000" b="1"/>
              <a:t>ІІ – </a:t>
            </a:r>
            <a:r>
              <a:rPr lang="en-US" sz="2000" b="1"/>
              <a:t>V</a:t>
            </a:r>
            <a:r>
              <a:rPr lang="uk-UA" sz="2000" b="1"/>
              <a:t>І ст. до н.е)</a:t>
            </a:r>
          </a:p>
          <a:p>
            <a:pPr algn="ctr" eaLnBrk="1" hangingPunct="1"/>
            <a:r>
              <a:rPr lang="uk-UA" sz="2400" b="1">
                <a:solidFill>
                  <a:schemeClr val="tx2"/>
                </a:solidFill>
              </a:rPr>
              <a:t>Анакреонт</a:t>
            </a:r>
            <a:r>
              <a:rPr lang="uk-UA" sz="2400" b="1"/>
              <a:t> </a:t>
            </a:r>
          </a:p>
          <a:p>
            <a:pPr algn="ctr" eaLnBrk="1" hangingPunct="1"/>
            <a:r>
              <a:rPr lang="uk-UA" sz="2000" b="1"/>
              <a:t>(бл. 570 – 487 до н.е.)</a:t>
            </a:r>
          </a:p>
          <a:p>
            <a:pPr eaLnBrk="1" hangingPunct="1">
              <a:spcBef>
                <a:spcPct val="50000"/>
              </a:spcBef>
            </a:pPr>
            <a:endParaRPr lang="uk-UA" sz="2000" b="1"/>
          </a:p>
        </p:txBody>
      </p:sp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6300788" y="3789363"/>
            <a:ext cx="28432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sz="2400" b="1">
                <a:solidFill>
                  <a:schemeClr val="tx2"/>
                </a:solidFill>
              </a:rPr>
              <a:t>Есхіл</a:t>
            </a:r>
            <a:r>
              <a:rPr lang="uk-UA" b="1">
                <a:solidFill>
                  <a:schemeClr val="tx2"/>
                </a:solidFill>
              </a:rPr>
              <a:t> </a:t>
            </a:r>
          </a:p>
          <a:p>
            <a:pPr algn="ctr" eaLnBrk="1" hangingPunct="1"/>
            <a:r>
              <a:rPr lang="uk-UA" b="1"/>
              <a:t>( бл.525 -456 рр. до н.е.)</a:t>
            </a:r>
          </a:p>
          <a:p>
            <a:pPr algn="ctr" eaLnBrk="1" hangingPunct="1"/>
            <a:r>
              <a:rPr lang="uk-UA" sz="2400" b="1">
                <a:solidFill>
                  <a:schemeClr val="tx2"/>
                </a:solidFill>
              </a:rPr>
              <a:t>Софокл </a:t>
            </a:r>
          </a:p>
          <a:p>
            <a:pPr algn="ctr" eaLnBrk="1" hangingPunct="1"/>
            <a:r>
              <a:rPr lang="uk-UA" b="1"/>
              <a:t>(497 – 406 рр. до н.е.)</a:t>
            </a:r>
            <a:endParaRPr lang="en-US" b="1"/>
          </a:p>
          <a:p>
            <a:pPr algn="ctr" eaLnBrk="1" hangingPunct="1"/>
            <a:r>
              <a:rPr lang="uk-UA" sz="2400" b="1">
                <a:solidFill>
                  <a:schemeClr val="tx2"/>
                </a:solidFill>
              </a:rPr>
              <a:t>Евріпід</a:t>
            </a:r>
          </a:p>
          <a:p>
            <a:pPr algn="ctr" eaLnBrk="1" hangingPunct="1"/>
            <a:r>
              <a:rPr lang="uk-UA" b="1"/>
              <a:t>(бл. 484 – 406 до н.е.)</a:t>
            </a:r>
          </a:p>
          <a:p>
            <a:pPr algn="ctr" eaLnBrk="1" hangingPunct="1"/>
            <a:endParaRPr lang="uk-UA" b="1"/>
          </a:p>
        </p:txBody>
      </p:sp>
      <p:sp>
        <p:nvSpPr>
          <p:cNvPr id="7183" name="Line 17"/>
          <p:cNvSpPr>
            <a:spLocks noChangeShapeType="1"/>
          </p:cNvSpPr>
          <p:nvPr/>
        </p:nvSpPr>
        <p:spPr bwMode="auto">
          <a:xfrm>
            <a:off x="4572000" y="328453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4" name="Line 18"/>
          <p:cNvSpPr>
            <a:spLocks noChangeShapeType="1"/>
          </p:cNvSpPr>
          <p:nvPr/>
        </p:nvSpPr>
        <p:spPr bwMode="auto">
          <a:xfrm flipH="1">
            <a:off x="7740650" y="3141663"/>
            <a:ext cx="1588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315086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90325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779</Words>
  <PresentationFormat>Экран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Античність  (І тис. до н.е. – Vст.н.е)</vt:lpstr>
      <vt:lpstr>Слайд 2</vt:lpstr>
      <vt:lpstr>Естетичні особливості  античної літератури</vt:lpstr>
      <vt:lpstr>Ключові слова  до античної літератури</vt:lpstr>
      <vt:lpstr>Ключові слова  до  античної літератури</vt:lpstr>
      <vt:lpstr>Ключові постаті  давньогрецької літератури</vt:lpstr>
      <vt:lpstr>Слайд 7</vt:lpstr>
      <vt:lpstr>Слайд 8</vt:lpstr>
      <vt:lpstr>Слайд 9</vt:lpstr>
      <vt:lpstr>Гомер – основоположник європейської літератури, автор епічних поем “Іліада” та “Одіссея”</vt:lpstr>
      <vt:lpstr>Слайд 11</vt:lpstr>
      <vt:lpstr>Слайд 12</vt:lpstr>
      <vt:lpstr>Слайд 13</vt:lpstr>
      <vt:lpstr>Слайд 14</vt:lpstr>
      <vt:lpstr>Слайд 15</vt:lpstr>
      <vt:lpstr>Тіртей – поет, який оспівував перемоги </vt:lpstr>
      <vt:lpstr>Сапфо -    співачка любовних почуттів </vt:lpstr>
      <vt:lpstr> Есхіл  – “батько трагедії”</vt:lpstr>
      <vt:lpstr>Ключові постаті давньоримської літератури</vt:lpstr>
      <vt:lpstr>Публій Вергілій Марон -   “римський Гомер”</vt:lpstr>
      <vt:lpstr>Слайд 21</vt:lpstr>
      <vt:lpstr>Значення епохи античності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Античність  (І тис. до н.е. – Vст.н.е)</dc:title>
  <dc:creator>Администратор</dc:creator>
  <cp:lastModifiedBy>lenovo</cp:lastModifiedBy>
  <cp:revision>8</cp:revision>
  <dcterms:created xsi:type="dcterms:W3CDTF">2016-11-03T17:39:10Z</dcterms:created>
  <dcterms:modified xsi:type="dcterms:W3CDTF">2016-11-03T18:27:10Z</dcterms:modified>
</cp:coreProperties>
</file>